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71" r:id="rId13"/>
    <p:sldId id="269" r:id="rId1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6"/>
      <p:bold r:id="rId17"/>
      <p:italic r:id="rId18"/>
      <p:boldItalic r:id="rId19"/>
    </p:embeddedFont>
    <p:embeddedFont>
      <p:font typeface="Candara" panose="020E050203030302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97">
          <p15:clr>
            <a:srgbClr val="9AA0A6"/>
          </p15:clr>
        </p15:guide>
        <p15:guide id="2" orient="horz" pos="270">
          <p15:clr>
            <a:srgbClr val="9AA0A6"/>
          </p15:clr>
        </p15:guide>
        <p15:guide id="3" pos="531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Wib8ay39q+8x2kLndLJVIIk/p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36F40-70F3-41B0-B124-45515E22E1A7}">
  <a:tblStyle styleId="{60A36F40-70F3-41B0-B124-45515E22E1A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132"/>
      </p:cViewPr>
      <p:guideLst>
        <p:guide pos="397"/>
        <p:guide orient="horz" pos="270"/>
        <p:guide pos="53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960802536055209E-2"/>
          <c:y val="3.8127860392424065E-2"/>
          <c:w val="0.88042448134753326"/>
          <c:h val="0.656426098880135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Learning Outcomes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The workshop objectives
were clearly met.</c:v>
                </c:pt>
                <c:pt idx="1">
                  <c:v>The level of information
provided was appropriate
to my knowledge &amp;
experience.</c:v>
                </c:pt>
                <c:pt idx="2">
                  <c:v>The workshop addressed
current challenges and
issues relevant to me.</c:v>
                </c:pt>
                <c:pt idx="3">
                  <c:v>The workshop provided
sufficient depth on key
topics.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0.86</c:v>
                </c:pt>
                <c:pt idx="1">
                  <c:v>0.87</c:v>
                </c:pt>
                <c:pt idx="2">
                  <c:v>0.84</c:v>
                </c:pt>
                <c:pt idx="3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F-491A-A6E2-6A7615491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5208096"/>
        <c:axId val="455210056"/>
      </c:barChart>
      <c:catAx>
        <c:axId val="45520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10056"/>
        <c:crossesAt val="0"/>
        <c:auto val="1"/>
        <c:lblAlgn val="ctr"/>
        <c:lblOffset val="100"/>
        <c:noMultiLvlLbl val="0"/>
      </c:catAx>
      <c:valAx>
        <c:axId val="45521005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08096"/>
        <c:crosses val="autoZero"/>
        <c:crossBetween val="between"/>
        <c:min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960802536055209E-2"/>
          <c:y val="3.8127860392424065E-2"/>
          <c:w val="0.88042448134753326"/>
          <c:h val="0.656426098880135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Learning Outcomes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The multimedia elements
(e.g., visuals, videos,
activities) were
effectively integrated.
were clearly met</c:v>
                </c:pt>
                <c:pt idx="1">
                  <c:v>Concepts and
information were
logically structured for
easy understanding</c:v>
                </c:pt>
                <c:pt idx="2">
                  <c:v>Interactive elements,
such as discussions or
activities, included
enhanced my
engagement
current challenges and
issues relevant to me.</c:v>
                </c:pt>
                <c:pt idx="3">
                  <c:v>The workshop providedThe statistics, data, or
examples served my
learning
topics.</c:v>
                </c:pt>
                <c:pt idx="4">
                  <c:v>Time allocation was
suitable for the content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0.9</c:v>
                </c:pt>
                <c:pt idx="1">
                  <c:v>0.89</c:v>
                </c:pt>
                <c:pt idx="2">
                  <c:v>0.92</c:v>
                </c:pt>
                <c:pt idx="3">
                  <c:v>0.89</c:v>
                </c:pt>
                <c:pt idx="4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F-491A-A6E2-6A7615491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5208096"/>
        <c:axId val="455210056"/>
      </c:barChart>
      <c:catAx>
        <c:axId val="45520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10056"/>
        <c:crosses val="autoZero"/>
        <c:auto val="1"/>
        <c:lblAlgn val="ctr"/>
        <c:lblOffset val="100"/>
        <c:noMultiLvlLbl val="0"/>
      </c:catAx>
      <c:valAx>
        <c:axId val="45521005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08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960802536055209E-2"/>
          <c:y val="3.8127860392424065E-2"/>
          <c:w val="0.88042448134753326"/>
          <c:h val="0.656426098880135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Learning Outcomes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Instructor was knowledgeable and competent about the topic.</c:v>
                </c:pt>
                <c:pt idx="1">
                  <c:v>Instructor was organized, grabbed attention and built rapport.</c:v>
                </c:pt>
                <c:pt idx="2">
                  <c:v>Instructor allowed time for interaction and participation.</c:v>
                </c:pt>
                <c:pt idx="3">
                  <c:v>Instructor created a positive and safe learning environment.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0.94</c:v>
                </c:pt>
                <c:pt idx="1">
                  <c:v>0.95</c:v>
                </c:pt>
                <c:pt idx="2">
                  <c:v>0.94</c:v>
                </c:pt>
                <c:pt idx="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4F-491A-A6E2-6A7615491A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5208096"/>
        <c:axId val="455210056"/>
      </c:barChart>
      <c:catAx>
        <c:axId val="45520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10056"/>
        <c:crossesAt val="0"/>
        <c:auto val="1"/>
        <c:lblAlgn val="ctr"/>
        <c:lblOffset val="100"/>
        <c:noMultiLvlLbl val="0"/>
      </c:catAx>
      <c:valAx>
        <c:axId val="45521005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5208096"/>
        <c:crosses val="autoZero"/>
        <c:crossBetween val="between"/>
        <c:min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86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52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 t="15633"/>
          <a:stretch/>
        </p:blipFill>
        <p:spPr>
          <a:xfrm flipH="1">
            <a:off x="-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6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5"/>
          <p:cNvSpPr/>
          <p:nvPr/>
        </p:nvSpPr>
        <p:spPr>
          <a:xfrm>
            <a:off x="0" y="-2070"/>
            <a:ext cx="9144000" cy="514556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25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80" name="Google Shape;80;p25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5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" name="Google Shape;82;p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543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5"/>
          <p:cNvSpPr/>
          <p:nvPr/>
        </p:nvSpPr>
        <p:spPr>
          <a:xfrm>
            <a:off x="0" y="-26068"/>
            <a:ext cx="9143999" cy="523163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5" name="Google Shape;85;p25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5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6"/>
          <p:cNvPicPr preferRelativeResize="0"/>
          <p:nvPr/>
        </p:nvPicPr>
        <p:blipFill rotWithShape="1">
          <a:blip r:embed="rId2">
            <a:alphaModFix/>
          </a:blip>
          <a:srcRect l="8732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1" name="Google Shape;91;p26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92" name="Google Shape;92;p26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6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4" name="Google Shape;94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6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6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6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7"/>
          <p:cNvPicPr preferRelativeResize="0"/>
          <p:nvPr/>
        </p:nvPicPr>
        <p:blipFill rotWithShape="1">
          <a:blip r:embed="rId2">
            <a:alphaModFix/>
          </a:blip>
          <a:srcRect t="156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7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27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02" name="Google Shape;102;p27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7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7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7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8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8"/>
          <p:cNvPicPr preferRelativeResize="0"/>
          <p:nvPr/>
        </p:nvPicPr>
        <p:blipFill rotWithShape="1">
          <a:blip r:embed="rId2">
            <a:alphaModFix/>
          </a:blip>
          <a:srcRect l="6850"/>
          <a:stretch/>
        </p:blipFill>
        <p:spPr>
          <a:xfrm>
            <a:off x="0" y="0"/>
            <a:ext cx="9144000" cy="52549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1" name="Google Shape;111;p28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12" name="Google Shape;112;p28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" name="Google Shape;114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8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8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7"/>
            <a:ext cx="9144000" cy="51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29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22" name="Google Shape;122;p29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" name="Google Shape;124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29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9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9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10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27"/>
            <a:ext cx="9144000" cy="513964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30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32" name="Google Shape;132;p30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" name="Google Shape;134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30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0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1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t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31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42" name="Google Shape;142;p31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1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" name="Google Shape;144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31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>
            <a:off x="0" y="4757529"/>
            <a:ext cx="9144000" cy="38597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61376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p32"/>
          <p:cNvGrpSpPr/>
          <p:nvPr/>
        </p:nvGrpSpPr>
        <p:grpSpPr>
          <a:xfrm>
            <a:off x="7302786" y="4873208"/>
            <a:ext cx="1677147" cy="217542"/>
            <a:chOff x="4741070" y="10122694"/>
            <a:chExt cx="2496743" cy="323851"/>
          </a:xfrm>
        </p:grpSpPr>
        <p:sp>
          <p:nvSpPr>
            <p:cNvPr id="151" name="Google Shape;151;p32"/>
            <p:cNvSpPr/>
            <p:nvPr/>
          </p:nvSpPr>
          <p:spPr>
            <a:xfrm>
              <a:off x="4741070" y="10148888"/>
              <a:ext cx="2255043" cy="27146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2"/>
            <p:cNvSpPr/>
            <p:nvPr/>
          </p:nvSpPr>
          <p:spPr>
            <a:xfrm>
              <a:off x="6913962" y="10122694"/>
              <a:ext cx="323851" cy="323851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2"/>
            <p:cNvSpPr/>
            <p:nvPr/>
          </p:nvSpPr>
          <p:spPr>
            <a:xfrm>
              <a:off x="4767263" y="10179843"/>
              <a:ext cx="523875" cy="209550"/>
            </a:xfrm>
            <a:prstGeom prst="rect">
              <a:avLst/>
            </a:prstGeom>
            <a:solidFill>
              <a:srgbClr val="A4BF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" name="Google Shape;154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45843" y="10181982"/>
              <a:ext cx="366713" cy="2052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32"/>
          <p:cNvSpPr txBox="1"/>
          <p:nvPr/>
        </p:nvSpPr>
        <p:spPr>
          <a:xfrm>
            <a:off x="8684704" y="4873208"/>
            <a:ext cx="363501" cy="20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142408" y="276885"/>
            <a:ext cx="74585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-69672" y="276884"/>
            <a:ext cx="148046" cy="36933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1873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142408" y="761896"/>
            <a:ext cx="8905797" cy="386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lvl="1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lvl="2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lvl="3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lvl="4" indent="-228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A5A5A5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622436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ctrTitle"/>
          </p:nvPr>
        </p:nvSpPr>
        <p:spPr>
          <a:xfrm>
            <a:off x="540861" y="539500"/>
            <a:ext cx="4766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subTitle" idx="1"/>
          </p:nvPr>
        </p:nvSpPr>
        <p:spPr>
          <a:xfrm>
            <a:off x="713225" y="1866100"/>
            <a:ext cx="38589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-36575" y="2571750"/>
            <a:ext cx="3679800" cy="203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subTitle" idx="1"/>
          </p:nvPr>
        </p:nvSpPr>
        <p:spPr>
          <a:xfrm>
            <a:off x="71565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2"/>
          </p:nvPr>
        </p:nvSpPr>
        <p:spPr>
          <a:xfrm>
            <a:off x="341010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ubTitle" idx="3"/>
          </p:nvPr>
        </p:nvSpPr>
        <p:spPr>
          <a:xfrm>
            <a:off x="6146250" y="2724150"/>
            <a:ext cx="2323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ubTitle" idx="4"/>
          </p:nvPr>
        </p:nvSpPr>
        <p:spPr>
          <a:xfrm>
            <a:off x="884875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ubTitle" idx="5"/>
          </p:nvPr>
        </p:nvSpPr>
        <p:spPr>
          <a:xfrm>
            <a:off x="3579300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ubTitle" idx="6"/>
          </p:nvPr>
        </p:nvSpPr>
        <p:spPr>
          <a:xfrm>
            <a:off x="6315450" y="4002125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sz="2000"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629133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 b="15839"/>
          <a:stretch/>
        </p:blipFill>
        <p:spPr>
          <a:xfrm flipH="1">
            <a:off x="0" y="0"/>
            <a:ext cx="9155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21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40" name="Google Shape;40;p21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1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" name="Google Shape;42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21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1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1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6846" y="0"/>
            <a:ext cx="9155168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22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50" name="Google Shape;50;p22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2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" name="Google Shape;52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22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2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8" name="Google Shape;58;p23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23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60" name="Google Shape;60;p23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3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" name="Google Shape;62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23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3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3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 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/>
          <p:nvPr/>
        </p:nvSpPr>
        <p:spPr>
          <a:xfrm>
            <a:off x="0" y="-2070"/>
            <a:ext cx="9144000" cy="514556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" name="Google Shape;69;p24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70" name="Google Shape;70;p24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4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" name="Google Shape;72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24"/>
          <p:cNvSpPr/>
          <p:nvPr/>
        </p:nvSpPr>
        <p:spPr>
          <a:xfrm rot="-5400000">
            <a:off x="8933732" y="4821062"/>
            <a:ext cx="249087" cy="1714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 rot="-5400000">
            <a:off x="8832300" y="4782245"/>
            <a:ext cx="249087" cy="249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/>
        </p:nvSpPr>
        <p:spPr>
          <a:xfrm>
            <a:off x="8509432" y="4761309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9" name="Google Shape;9;p15"/>
          <p:cNvGrpSpPr/>
          <p:nvPr/>
        </p:nvGrpSpPr>
        <p:grpSpPr>
          <a:xfrm>
            <a:off x="8188022" y="0"/>
            <a:ext cx="574531" cy="748666"/>
            <a:chOff x="8188022" y="0"/>
            <a:chExt cx="574531" cy="748666"/>
          </a:xfrm>
        </p:grpSpPr>
        <p:sp>
          <p:nvSpPr>
            <p:cNvPr id="10" name="Google Shape;10;p15"/>
            <p:cNvSpPr/>
            <p:nvPr/>
          </p:nvSpPr>
          <p:spPr>
            <a:xfrm>
              <a:off x="8188023" y="174135"/>
              <a:ext cx="574530" cy="57453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5"/>
            <p:cNvSpPr/>
            <p:nvPr/>
          </p:nvSpPr>
          <p:spPr>
            <a:xfrm>
              <a:off x="8188022" y="0"/>
              <a:ext cx="574530" cy="474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38100" dir="2700000" algn="tl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2;p15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flipH="1">
              <a:off x="8252633" y="243691"/>
              <a:ext cx="445311" cy="4250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5"/>
          <p:cNvSpPr/>
          <p:nvPr/>
        </p:nvSpPr>
        <p:spPr>
          <a:xfrm rot="5400000" flipH="1">
            <a:off x="45000" y="4704273"/>
            <a:ext cx="249087" cy="339090"/>
          </a:xfrm>
          <a:prstGeom prst="rect">
            <a:avLst/>
          </a:prstGeom>
          <a:solidFill>
            <a:srgbClr val="58B4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5"/>
          <p:cNvSpPr txBox="1"/>
          <p:nvPr/>
        </p:nvSpPr>
        <p:spPr>
          <a:xfrm>
            <a:off x="-260255" y="4729323"/>
            <a:ext cx="6457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mpactEgypt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8.jpg"/><Relationship Id="rId7" Type="http://schemas.openxmlformats.org/officeDocument/2006/relationships/image" Target="../media/image22.png"/><Relationship Id="rId12" Type="http://schemas.openxmlformats.org/officeDocument/2006/relationships/hyperlink" Target="https://www.linkedin.com/in/impact-learning-and-development-41148a4b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hyperlink" Target="https://www.instagram.com/impact_ld/" TargetMode="External"/><Relationship Id="rId4" Type="http://schemas.openxmlformats.org/officeDocument/2006/relationships/hyperlink" Target="http://www.impact-ld.com/" TargetMode="External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5754" y="1835991"/>
            <a:ext cx="3679800" cy="285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 b="0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1"/>
          <p:cNvSpPr txBox="1">
            <a:spLocks noGrp="1"/>
          </p:cNvSpPr>
          <p:nvPr>
            <p:ph type="body" idx="4294967295"/>
          </p:nvPr>
        </p:nvSpPr>
        <p:spPr>
          <a:xfrm>
            <a:off x="0" y="1752600"/>
            <a:ext cx="3679825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5" name="Google Shape;165;p1"/>
          <p:cNvSpPr txBox="1"/>
          <p:nvPr/>
        </p:nvSpPr>
        <p:spPr>
          <a:xfrm>
            <a:off x="8642" y="2274363"/>
            <a:ext cx="3769731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ontserrat ExtraBold"/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Barlow" panose="00000500000000000000" pitchFamily="2" charset="0"/>
                <a:ea typeface="Montserrat ExtraBold"/>
                <a:cs typeface="Montserrat ExtraBold"/>
                <a:sym typeface="Montserrat ExtraBold"/>
              </a:rPr>
              <a:t>FIRST BREAK THE RULES</a:t>
            </a:r>
            <a:endParaRPr b="1" dirty="0">
              <a:latin typeface="Barlow" panose="00000500000000000000" pitchFamily="2" charset="0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0" y="751508"/>
            <a:ext cx="3679800" cy="10768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/>
          </a:p>
        </p:txBody>
      </p:sp>
      <p:grpSp>
        <p:nvGrpSpPr>
          <p:cNvPr id="167" name="Google Shape;167;p1"/>
          <p:cNvGrpSpPr/>
          <p:nvPr/>
        </p:nvGrpSpPr>
        <p:grpSpPr>
          <a:xfrm>
            <a:off x="7409992" y="0"/>
            <a:ext cx="1375410" cy="646961"/>
            <a:chOff x="7409992" y="0"/>
            <a:chExt cx="1375410" cy="646961"/>
          </a:xfrm>
        </p:grpSpPr>
        <p:sp>
          <p:nvSpPr>
            <p:cNvPr id="168" name="Google Shape;168;p1"/>
            <p:cNvSpPr/>
            <p:nvPr/>
          </p:nvSpPr>
          <p:spPr>
            <a:xfrm>
              <a:off x="7409992" y="0"/>
              <a:ext cx="1375410" cy="27195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7409992" y="50047"/>
              <a:ext cx="1375410" cy="596914"/>
            </a:xfrm>
            <a:prstGeom prst="flowChartAlternate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6037" y="186473"/>
            <a:ext cx="1163320" cy="33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"/>
          <p:cNvCxnSpPr/>
          <p:nvPr/>
        </p:nvCxnSpPr>
        <p:spPr>
          <a:xfrm>
            <a:off x="1733107" y="1073888"/>
            <a:ext cx="0" cy="478465"/>
          </a:xfrm>
          <a:prstGeom prst="straightConnector1">
            <a:avLst/>
          </a:prstGeom>
          <a:noFill/>
          <a:ln w="9525" cap="flat" cmpd="sng">
            <a:solidFill>
              <a:srgbClr val="0E658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2" name="Google Shape;17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03" y="1073889"/>
            <a:ext cx="1509612" cy="47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247D2-C621-DEBE-29E4-D3B00A01E1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932326" y="1084941"/>
            <a:ext cx="1561101" cy="467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2"/>
          </p:nvPr>
        </p:nvSpPr>
        <p:spPr>
          <a:xfrm>
            <a:off x="5814204" y="1658088"/>
            <a:ext cx="2114004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lang="en-US" sz="1200" dirty="0">
                <a:solidFill>
                  <a:schemeClr val="dk1"/>
                </a:solidFill>
              </a:rPr>
              <a:t>learning more about myself and how to deal with my team members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11"/>
          <p:cNvSpPr txBox="1">
            <a:spLocks noGrp="1"/>
          </p:cNvSpPr>
          <p:nvPr>
            <p:ph type="subTitle" idx="3"/>
          </p:nvPr>
        </p:nvSpPr>
        <p:spPr>
          <a:xfrm>
            <a:off x="3564697" y="165808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“Tackled the challenges that we face with our team and how can we address them.”</a:t>
            </a:r>
            <a:endParaRPr dirty="0"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629133" y="539500"/>
            <a:ext cx="6205620" cy="38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PARTICIPANTS COMMENTS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681227" y="1016544"/>
            <a:ext cx="6744758" cy="5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Barlow"/>
                <a:ea typeface="Barlow"/>
                <a:cs typeface="Barlow"/>
                <a:sym typeface="Barlow"/>
              </a:rPr>
              <a:t>What did you find most interesting about this workshop?</a:t>
            </a:r>
            <a:endParaRPr/>
          </a:p>
        </p:txBody>
      </p:sp>
      <p:pic>
        <p:nvPicPr>
          <p:cNvPr id="293" name="Google Shape;293;p11" descr="Chat bubb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28208" y="900657"/>
            <a:ext cx="970437" cy="97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1"/>
          <p:cNvSpPr txBox="1"/>
          <p:nvPr/>
        </p:nvSpPr>
        <p:spPr>
          <a:xfrm>
            <a:off x="5678703" y="2328468"/>
            <a:ext cx="2312099" cy="3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Iten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Ismail</a:t>
            </a:r>
          </a:p>
        </p:txBody>
      </p:sp>
      <p:sp>
        <p:nvSpPr>
          <p:cNvPr id="299" name="Google Shape;299;p11"/>
          <p:cNvSpPr txBox="1"/>
          <p:nvPr/>
        </p:nvSpPr>
        <p:spPr>
          <a:xfrm>
            <a:off x="3625552" y="232846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Noha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Ali</a:t>
            </a:r>
            <a:endParaRPr dirty="0"/>
          </a:p>
        </p:txBody>
      </p:sp>
      <p:sp>
        <p:nvSpPr>
          <p:cNvPr id="6" name="Google Shape;290;p11">
            <a:extLst>
              <a:ext uri="{FF2B5EF4-FFF2-40B4-BE49-F238E27FC236}">
                <a16:creationId xmlns:a16="http://schemas.microsoft.com/office/drawing/2014/main" id="{909172B2-A680-0814-2D8F-9CA09FA25D22}"/>
              </a:ext>
            </a:extLst>
          </p:cNvPr>
          <p:cNvSpPr txBox="1">
            <a:spLocks/>
          </p:cNvSpPr>
          <p:nvPr/>
        </p:nvSpPr>
        <p:spPr>
          <a:xfrm>
            <a:off x="1327581" y="166383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“Characteristic of a good leader, manager and the keys to enhance.”</a:t>
            </a:r>
            <a:endParaRPr lang="en-US" dirty="0"/>
          </a:p>
        </p:txBody>
      </p:sp>
      <p:sp>
        <p:nvSpPr>
          <p:cNvPr id="7" name="Google Shape;299;p11">
            <a:extLst>
              <a:ext uri="{FF2B5EF4-FFF2-40B4-BE49-F238E27FC236}">
                <a16:creationId xmlns:a16="http://schemas.microsoft.com/office/drawing/2014/main" id="{C6847307-7DF7-922E-38C0-E7C16A486B31}"/>
              </a:ext>
            </a:extLst>
          </p:cNvPr>
          <p:cNvSpPr txBox="1"/>
          <p:nvPr/>
        </p:nvSpPr>
        <p:spPr>
          <a:xfrm>
            <a:off x="1388436" y="233421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Hend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Hazem</a:t>
            </a:r>
            <a:endParaRPr dirty="0"/>
          </a:p>
        </p:txBody>
      </p:sp>
      <p:sp>
        <p:nvSpPr>
          <p:cNvPr id="8" name="Google Shape;289;p11">
            <a:extLst>
              <a:ext uri="{FF2B5EF4-FFF2-40B4-BE49-F238E27FC236}">
                <a16:creationId xmlns:a16="http://schemas.microsoft.com/office/drawing/2014/main" id="{308DD1CF-CCA5-89FB-FFD2-B4879BB4D189}"/>
              </a:ext>
            </a:extLst>
          </p:cNvPr>
          <p:cNvSpPr txBox="1">
            <a:spLocks/>
          </p:cNvSpPr>
          <p:nvPr/>
        </p:nvSpPr>
        <p:spPr>
          <a:xfrm>
            <a:off x="5794076" y="2888787"/>
            <a:ext cx="2114004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100" dirty="0">
                <a:solidFill>
                  <a:schemeClr val="dk1"/>
                </a:solidFill>
              </a:rPr>
              <a:t>“Interaction with Alex colleagues was excellent, sharing experiences, and exchanging point of views.”</a:t>
            </a:r>
          </a:p>
        </p:txBody>
      </p:sp>
      <p:sp>
        <p:nvSpPr>
          <p:cNvPr id="9" name="Google Shape;290;p11">
            <a:extLst>
              <a:ext uri="{FF2B5EF4-FFF2-40B4-BE49-F238E27FC236}">
                <a16:creationId xmlns:a16="http://schemas.microsoft.com/office/drawing/2014/main" id="{55DD6767-01B5-DC0A-C828-27E40A25E551}"/>
              </a:ext>
            </a:extLst>
          </p:cNvPr>
          <p:cNvSpPr txBox="1">
            <a:spLocks/>
          </p:cNvSpPr>
          <p:nvPr/>
        </p:nvSpPr>
        <p:spPr>
          <a:xfrm>
            <a:off x="3544569" y="2888786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“How to hire a talent.</a:t>
            </a:r>
          </a:p>
          <a:p>
            <a:pPr marL="0" indent="0"/>
            <a:r>
              <a:rPr lang="en-US" sz="1200" dirty="0">
                <a:solidFill>
                  <a:schemeClr val="dk1"/>
                </a:solidFill>
              </a:rPr>
              <a:t>how to balance your team's strengths”</a:t>
            </a:r>
            <a:endParaRPr lang="en-US" dirty="0"/>
          </a:p>
        </p:txBody>
      </p:sp>
      <p:sp>
        <p:nvSpPr>
          <p:cNvPr id="10" name="Google Shape;297;p11">
            <a:extLst>
              <a:ext uri="{FF2B5EF4-FFF2-40B4-BE49-F238E27FC236}">
                <a16:creationId xmlns:a16="http://schemas.microsoft.com/office/drawing/2014/main" id="{88A6505A-6465-FE7B-FF26-5A36D8AD85E2}"/>
              </a:ext>
            </a:extLst>
          </p:cNvPr>
          <p:cNvSpPr txBox="1"/>
          <p:nvPr/>
        </p:nvSpPr>
        <p:spPr>
          <a:xfrm>
            <a:off x="5658575" y="3559167"/>
            <a:ext cx="2312099" cy="3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Amr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Elgabbas</a:t>
            </a:r>
            <a:endParaRPr lang="en-US" sz="1200" b="1" i="0" u="none" strike="noStrike" cap="none" dirty="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" name="Google Shape;299;p11">
            <a:extLst>
              <a:ext uri="{FF2B5EF4-FFF2-40B4-BE49-F238E27FC236}">
                <a16:creationId xmlns:a16="http://schemas.microsoft.com/office/drawing/2014/main" id="{80992F12-ED89-7EB9-6D37-19471DE5AB54}"/>
              </a:ext>
            </a:extLst>
          </p:cNvPr>
          <p:cNvSpPr txBox="1"/>
          <p:nvPr/>
        </p:nvSpPr>
        <p:spPr>
          <a:xfrm>
            <a:off x="3605424" y="3559167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Ahmed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Abdellatif</a:t>
            </a:r>
            <a:endParaRPr dirty="0"/>
          </a:p>
        </p:txBody>
      </p:sp>
      <p:sp>
        <p:nvSpPr>
          <p:cNvPr id="12" name="Google Shape;290;p11">
            <a:extLst>
              <a:ext uri="{FF2B5EF4-FFF2-40B4-BE49-F238E27FC236}">
                <a16:creationId xmlns:a16="http://schemas.microsoft.com/office/drawing/2014/main" id="{2F363175-B9BD-A9CC-03E9-1433D36353FD}"/>
              </a:ext>
            </a:extLst>
          </p:cNvPr>
          <p:cNvSpPr txBox="1">
            <a:spLocks/>
          </p:cNvSpPr>
          <p:nvPr/>
        </p:nvSpPr>
        <p:spPr>
          <a:xfrm>
            <a:off x="1307453" y="2894536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“it was tackling real issues in the team handling process.”</a:t>
            </a:r>
            <a:endParaRPr lang="en-US" dirty="0"/>
          </a:p>
        </p:txBody>
      </p:sp>
      <p:sp>
        <p:nvSpPr>
          <p:cNvPr id="13" name="Google Shape;299;p11">
            <a:extLst>
              <a:ext uri="{FF2B5EF4-FFF2-40B4-BE49-F238E27FC236}">
                <a16:creationId xmlns:a16="http://schemas.microsoft.com/office/drawing/2014/main" id="{A18322CB-62DA-4A50-06A5-21BC23111545}"/>
              </a:ext>
            </a:extLst>
          </p:cNvPr>
          <p:cNvSpPr txBox="1"/>
          <p:nvPr/>
        </p:nvSpPr>
        <p:spPr>
          <a:xfrm>
            <a:off x="1368308" y="3564917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Mai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Maghraby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2"/>
          </p:nvPr>
        </p:nvSpPr>
        <p:spPr>
          <a:xfrm>
            <a:off x="5814204" y="1658088"/>
            <a:ext cx="2114004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lang="en-US" sz="1200" dirty="0">
                <a:solidFill>
                  <a:schemeClr val="dk1"/>
                </a:solidFill>
              </a:rPr>
              <a:t>Reduce session time.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11"/>
          <p:cNvSpPr txBox="1">
            <a:spLocks noGrp="1"/>
          </p:cNvSpPr>
          <p:nvPr>
            <p:ph type="subTitle" idx="3"/>
          </p:nvPr>
        </p:nvSpPr>
        <p:spPr>
          <a:xfrm>
            <a:off x="3564697" y="165808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“just keep the good selection of the attendees group, it makes a difference.”</a:t>
            </a:r>
            <a:endParaRPr dirty="0"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629133" y="539500"/>
            <a:ext cx="6205620" cy="38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PARTICIPANTS COMMENTS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681227" y="1016544"/>
            <a:ext cx="6744758" cy="5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cap="none" dirty="0">
                <a:solidFill>
                  <a:srgbClr val="00B0F0"/>
                </a:solidFill>
                <a:latin typeface="Barlow"/>
                <a:ea typeface="Barlow"/>
                <a:cs typeface="Barlow"/>
                <a:sym typeface="Barlow"/>
              </a:rPr>
              <a:t>What changes do you suggest for improvement? </a:t>
            </a:r>
            <a:endParaRPr dirty="0"/>
          </a:p>
        </p:txBody>
      </p:sp>
      <p:pic>
        <p:nvPicPr>
          <p:cNvPr id="293" name="Google Shape;293;p11" descr="Chat bubb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28208" y="900657"/>
            <a:ext cx="970437" cy="97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1"/>
          <p:cNvSpPr txBox="1"/>
          <p:nvPr/>
        </p:nvSpPr>
        <p:spPr>
          <a:xfrm>
            <a:off x="5678703" y="2328468"/>
            <a:ext cx="2312099" cy="3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Mahmoud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Serour</a:t>
            </a:r>
            <a:endParaRPr lang="en-US" sz="1200" b="1" i="0" u="none" strike="noStrike" cap="none" dirty="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625552" y="232846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Ahmed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Abdellatif</a:t>
            </a:r>
            <a:endParaRPr dirty="0"/>
          </a:p>
        </p:txBody>
      </p:sp>
      <p:sp>
        <p:nvSpPr>
          <p:cNvPr id="6" name="Google Shape;290;p11">
            <a:extLst>
              <a:ext uri="{FF2B5EF4-FFF2-40B4-BE49-F238E27FC236}">
                <a16:creationId xmlns:a16="http://schemas.microsoft.com/office/drawing/2014/main" id="{909172B2-A680-0814-2D8F-9CA09FA25D22}"/>
              </a:ext>
            </a:extLst>
          </p:cNvPr>
          <p:cNvSpPr txBox="1">
            <a:spLocks/>
          </p:cNvSpPr>
          <p:nvPr/>
        </p:nvSpPr>
        <p:spPr>
          <a:xfrm>
            <a:off x="1327581" y="166383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“Matching  to our struggles as middle management layer”</a:t>
            </a:r>
            <a:endParaRPr lang="en-US" dirty="0"/>
          </a:p>
        </p:txBody>
      </p:sp>
      <p:sp>
        <p:nvSpPr>
          <p:cNvPr id="7" name="Google Shape;299;p11">
            <a:extLst>
              <a:ext uri="{FF2B5EF4-FFF2-40B4-BE49-F238E27FC236}">
                <a16:creationId xmlns:a16="http://schemas.microsoft.com/office/drawing/2014/main" id="{C6847307-7DF7-922E-38C0-E7C16A486B31}"/>
              </a:ext>
            </a:extLst>
          </p:cNvPr>
          <p:cNvSpPr txBox="1"/>
          <p:nvPr/>
        </p:nvSpPr>
        <p:spPr>
          <a:xfrm>
            <a:off x="1388436" y="233421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Hend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Hazem</a:t>
            </a:r>
            <a:endParaRPr dirty="0"/>
          </a:p>
        </p:txBody>
      </p:sp>
      <p:sp>
        <p:nvSpPr>
          <p:cNvPr id="8" name="Google Shape;289;p11">
            <a:extLst>
              <a:ext uri="{FF2B5EF4-FFF2-40B4-BE49-F238E27FC236}">
                <a16:creationId xmlns:a16="http://schemas.microsoft.com/office/drawing/2014/main" id="{308DD1CF-CCA5-89FB-FFD2-B4879BB4D189}"/>
              </a:ext>
            </a:extLst>
          </p:cNvPr>
          <p:cNvSpPr txBox="1">
            <a:spLocks/>
          </p:cNvSpPr>
          <p:nvPr/>
        </p:nvSpPr>
        <p:spPr>
          <a:xfrm>
            <a:off x="4577760" y="2888787"/>
            <a:ext cx="2114004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100" dirty="0">
                <a:solidFill>
                  <a:schemeClr val="dk1"/>
                </a:solidFill>
              </a:rPr>
              <a:t>“Getting more information about the strengths we have and their actual meanings in work and personal lives”</a:t>
            </a:r>
          </a:p>
        </p:txBody>
      </p:sp>
      <p:sp>
        <p:nvSpPr>
          <p:cNvPr id="9" name="Google Shape;290;p11">
            <a:extLst>
              <a:ext uri="{FF2B5EF4-FFF2-40B4-BE49-F238E27FC236}">
                <a16:creationId xmlns:a16="http://schemas.microsoft.com/office/drawing/2014/main" id="{55DD6767-01B5-DC0A-C828-27E40A25E551}"/>
              </a:ext>
            </a:extLst>
          </p:cNvPr>
          <p:cNvSpPr txBox="1">
            <a:spLocks/>
          </p:cNvSpPr>
          <p:nvPr/>
        </p:nvSpPr>
        <p:spPr>
          <a:xfrm>
            <a:off x="2319625" y="2888786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“More time to cover the topic and more real use cases”</a:t>
            </a:r>
            <a:endParaRPr lang="en-US" dirty="0"/>
          </a:p>
        </p:txBody>
      </p:sp>
      <p:sp>
        <p:nvSpPr>
          <p:cNvPr id="10" name="Google Shape;297;p11">
            <a:extLst>
              <a:ext uri="{FF2B5EF4-FFF2-40B4-BE49-F238E27FC236}">
                <a16:creationId xmlns:a16="http://schemas.microsoft.com/office/drawing/2014/main" id="{88A6505A-6465-FE7B-FF26-5A36D8AD85E2}"/>
              </a:ext>
            </a:extLst>
          </p:cNvPr>
          <p:cNvSpPr txBox="1"/>
          <p:nvPr/>
        </p:nvSpPr>
        <p:spPr>
          <a:xfrm>
            <a:off x="4442259" y="3559167"/>
            <a:ext cx="2312099" cy="3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Maha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Habashy</a:t>
            </a:r>
            <a:endParaRPr lang="en-US" sz="1200" b="1" i="0" u="none" strike="noStrike" cap="none" dirty="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" name="Google Shape;299;p11">
            <a:extLst>
              <a:ext uri="{FF2B5EF4-FFF2-40B4-BE49-F238E27FC236}">
                <a16:creationId xmlns:a16="http://schemas.microsoft.com/office/drawing/2014/main" id="{80992F12-ED89-7EB9-6D37-19471DE5AB54}"/>
              </a:ext>
            </a:extLst>
          </p:cNvPr>
          <p:cNvSpPr txBox="1"/>
          <p:nvPr/>
        </p:nvSpPr>
        <p:spPr>
          <a:xfrm>
            <a:off x="2380480" y="3559167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Wensh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528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1"/>
          <p:cNvSpPr txBox="1">
            <a:spLocks noGrp="1"/>
          </p:cNvSpPr>
          <p:nvPr>
            <p:ph type="subTitle" idx="2"/>
          </p:nvPr>
        </p:nvSpPr>
        <p:spPr>
          <a:xfrm>
            <a:off x="5814204" y="1658088"/>
            <a:ext cx="2114004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</a:t>
            </a:r>
            <a:r>
              <a:rPr lang="en-US" sz="1200" dirty="0">
                <a:solidFill>
                  <a:schemeClr val="dk1"/>
                </a:solidFill>
              </a:rPr>
              <a:t>more leadership and team management topics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0" name="Google Shape;290;p11"/>
          <p:cNvSpPr txBox="1">
            <a:spLocks noGrp="1"/>
          </p:cNvSpPr>
          <p:nvPr>
            <p:ph type="subTitle" idx="3"/>
          </p:nvPr>
        </p:nvSpPr>
        <p:spPr>
          <a:xfrm>
            <a:off x="3564697" y="165808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“Any topics related to effective leadership and management”</a:t>
            </a:r>
            <a:endParaRPr dirty="0"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/>
          </p:nvPr>
        </p:nvSpPr>
        <p:spPr>
          <a:xfrm>
            <a:off x="629133" y="539500"/>
            <a:ext cx="6205620" cy="382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000"/>
              <a:t>PARTICIPANTS COMMENTS</a:t>
            </a:r>
            <a:endParaRPr/>
          </a:p>
        </p:txBody>
      </p:sp>
      <p:sp>
        <p:nvSpPr>
          <p:cNvPr id="292" name="Google Shape;292;p11"/>
          <p:cNvSpPr txBox="1"/>
          <p:nvPr/>
        </p:nvSpPr>
        <p:spPr>
          <a:xfrm>
            <a:off x="681227" y="1016544"/>
            <a:ext cx="6744758" cy="5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i="0" u="none" strike="noStrike" cap="none" dirty="0">
                <a:solidFill>
                  <a:srgbClr val="00B0F0"/>
                </a:solidFill>
                <a:latin typeface="Barlow"/>
                <a:ea typeface="Barlow"/>
                <a:cs typeface="Barlow"/>
                <a:sym typeface="Barlow"/>
              </a:rPr>
              <a:t>What other simulations/ topics you wish to attend with Impact?</a:t>
            </a:r>
            <a:endParaRPr dirty="0"/>
          </a:p>
        </p:txBody>
      </p:sp>
      <p:pic>
        <p:nvPicPr>
          <p:cNvPr id="293" name="Google Shape;293;p11" descr="Chat bubble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28208" y="900657"/>
            <a:ext cx="970437" cy="97043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1"/>
          <p:cNvSpPr txBox="1"/>
          <p:nvPr/>
        </p:nvSpPr>
        <p:spPr>
          <a:xfrm>
            <a:off x="5678703" y="2328468"/>
            <a:ext cx="2312099" cy="30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Mai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Maghraby</a:t>
            </a:r>
            <a:endParaRPr lang="en-US" sz="1200" b="1" i="0" u="none" strike="noStrike" cap="none" dirty="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3625552" y="232846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Noha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Ali</a:t>
            </a:r>
            <a:endParaRPr dirty="0"/>
          </a:p>
        </p:txBody>
      </p:sp>
      <p:sp>
        <p:nvSpPr>
          <p:cNvPr id="6" name="Google Shape;290;p11">
            <a:extLst>
              <a:ext uri="{FF2B5EF4-FFF2-40B4-BE49-F238E27FC236}">
                <a16:creationId xmlns:a16="http://schemas.microsoft.com/office/drawing/2014/main" id="{909172B2-A680-0814-2D8F-9CA09FA25D22}"/>
              </a:ext>
            </a:extLst>
          </p:cNvPr>
          <p:cNvSpPr txBox="1">
            <a:spLocks/>
          </p:cNvSpPr>
          <p:nvPr/>
        </p:nvSpPr>
        <p:spPr>
          <a:xfrm>
            <a:off x="1327581" y="1663837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“Business Development”</a:t>
            </a:r>
            <a:endParaRPr lang="en-US" dirty="0"/>
          </a:p>
        </p:txBody>
      </p:sp>
      <p:sp>
        <p:nvSpPr>
          <p:cNvPr id="7" name="Google Shape;299;p11">
            <a:extLst>
              <a:ext uri="{FF2B5EF4-FFF2-40B4-BE49-F238E27FC236}">
                <a16:creationId xmlns:a16="http://schemas.microsoft.com/office/drawing/2014/main" id="{C6847307-7DF7-922E-38C0-E7C16A486B31}"/>
              </a:ext>
            </a:extLst>
          </p:cNvPr>
          <p:cNvSpPr txBox="1"/>
          <p:nvPr/>
        </p:nvSpPr>
        <p:spPr>
          <a:xfrm>
            <a:off x="1388436" y="2334218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Hend</a:t>
            </a: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 Hazem</a:t>
            </a:r>
            <a:endParaRPr dirty="0"/>
          </a:p>
        </p:txBody>
      </p:sp>
      <p:sp>
        <p:nvSpPr>
          <p:cNvPr id="9" name="Google Shape;290;p11">
            <a:extLst>
              <a:ext uri="{FF2B5EF4-FFF2-40B4-BE49-F238E27FC236}">
                <a16:creationId xmlns:a16="http://schemas.microsoft.com/office/drawing/2014/main" id="{55DD6767-01B5-DC0A-C828-27E40A25E551}"/>
              </a:ext>
            </a:extLst>
          </p:cNvPr>
          <p:cNvSpPr txBox="1">
            <a:spLocks/>
          </p:cNvSpPr>
          <p:nvPr/>
        </p:nvSpPr>
        <p:spPr>
          <a:xfrm>
            <a:off x="3544571" y="2888786"/>
            <a:ext cx="2114005" cy="1050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6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None/>
              <a:defRPr sz="14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200" dirty="0">
                <a:solidFill>
                  <a:schemeClr val="dk1"/>
                </a:solidFill>
              </a:rPr>
              <a:t>“More time to cover the topic and more real use cases”</a:t>
            </a:r>
            <a:endParaRPr lang="en-US" dirty="0"/>
          </a:p>
        </p:txBody>
      </p:sp>
      <p:sp>
        <p:nvSpPr>
          <p:cNvPr id="11" name="Google Shape;299;p11">
            <a:extLst>
              <a:ext uri="{FF2B5EF4-FFF2-40B4-BE49-F238E27FC236}">
                <a16:creationId xmlns:a16="http://schemas.microsoft.com/office/drawing/2014/main" id="{80992F12-ED89-7EB9-6D37-19471DE5AB54}"/>
              </a:ext>
            </a:extLst>
          </p:cNvPr>
          <p:cNvSpPr txBox="1"/>
          <p:nvPr/>
        </p:nvSpPr>
        <p:spPr>
          <a:xfrm>
            <a:off x="3605426" y="3559167"/>
            <a:ext cx="19854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</a:pPr>
            <a:r>
              <a:rPr lang="en-US" sz="12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Ahmed </a:t>
            </a:r>
            <a:r>
              <a:rPr lang="en-US" sz="1200" b="1" i="0" u="none" strike="noStrike" cap="none" dirty="0" err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Abdellatif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197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14"/>
          <p:cNvPicPr preferRelativeResize="0"/>
          <p:nvPr/>
        </p:nvPicPr>
        <p:blipFill rotWithShape="1">
          <a:blip r:embed="rId3">
            <a:alphaModFix/>
          </a:blip>
          <a:srcRect l="4832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"/>
          <p:cNvSpPr txBox="1">
            <a:spLocks noGrp="1"/>
          </p:cNvSpPr>
          <p:nvPr>
            <p:ph type="ctrTitle"/>
          </p:nvPr>
        </p:nvSpPr>
        <p:spPr>
          <a:xfrm>
            <a:off x="540861" y="539500"/>
            <a:ext cx="4766400" cy="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THANKS</a:t>
            </a:r>
            <a:endParaRPr/>
          </a:p>
        </p:txBody>
      </p:sp>
      <p:sp>
        <p:nvSpPr>
          <p:cNvPr id="350" name="Google Shape;350;p14"/>
          <p:cNvSpPr/>
          <p:nvPr/>
        </p:nvSpPr>
        <p:spPr>
          <a:xfrm>
            <a:off x="0" y="1313050"/>
            <a:ext cx="4572000" cy="324300"/>
          </a:xfrm>
          <a:prstGeom prst="rect">
            <a:avLst/>
          </a:prstGeom>
          <a:solidFill>
            <a:srgbClr val="73B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4"/>
          <p:cNvSpPr txBox="1">
            <a:spLocks noGrp="1"/>
          </p:cNvSpPr>
          <p:nvPr>
            <p:ph type="subTitle" idx="1"/>
          </p:nvPr>
        </p:nvSpPr>
        <p:spPr>
          <a:xfrm>
            <a:off x="632460" y="2050520"/>
            <a:ext cx="6398776" cy="140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accent4"/>
                </a:solidFill>
              </a:rPr>
              <a:t>UAE-KSA-Egypt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accent4"/>
                </a:solidFill>
              </a:rPr>
              <a:t>info@impact-ld.com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>
                <a:solidFill>
                  <a:schemeClr val="accent4"/>
                </a:solidFill>
              </a:rPr>
              <a:t>(+20) 10 9999 59 69</a:t>
            </a:r>
            <a:endParaRPr sz="1600" u="sng">
              <a:solidFill>
                <a:schemeClr val="accent4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600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www.impact-ld.com</a:t>
            </a:r>
            <a:r>
              <a:rPr lang="en-US" sz="1600">
                <a:solidFill>
                  <a:schemeClr val="accent4"/>
                </a:solidFill>
              </a:rPr>
              <a:t>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600">
              <a:solidFill>
                <a:schemeClr val="accent4"/>
              </a:solidFill>
            </a:endParaRPr>
          </a:p>
        </p:txBody>
      </p:sp>
      <p:pic>
        <p:nvPicPr>
          <p:cNvPr id="352" name="Google Shape;35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6307" y="2238247"/>
            <a:ext cx="209954" cy="20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6307" y="3349180"/>
            <a:ext cx="209954" cy="20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6307" y="2602194"/>
            <a:ext cx="209954" cy="20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4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7508" y="37867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4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t="3926" b="6364"/>
          <a:stretch/>
        </p:blipFill>
        <p:spPr>
          <a:xfrm>
            <a:off x="1334928" y="3795353"/>
            <a:ext cx="254827" cy="22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7" name="Google Shape;357;p14" descr="Icon&#10;&#10;Description automatically generated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68575" y="379535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56307" y="2966141"/>
            <a:ext cx="209954" cy="20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"/>
          <p:cNvPicPr preferRelativeResize="0"/>
          <p:nvPr/>
        </p:nvPicPr>
        <p:blipFill rotWithShape="1">
          <a:blip r:embed="rId3">
            <a:alphaModFix/>
          </a:blip>
          <a:srcRect l="38964" t="15026" r="21457" b="7937"/>
          <a:stretch/>
        </p:blipFill>
        <p:spPr>
          <a:xfrm>
            <a:off x="713223" y="1712430"/>
            <a:ext cx="2232302" cy="28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/>
          <p:nvPr/>
        </p:nvSpPr>
        <p:spPr>
          <a:xfrm>
            <a:off x="2945525" y="1707350"/>
            <a:ext cx="1913400" cy="11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>
            <a:spLocks noGrp="1"/>
          </p:cNvSpPr>
          <p:nvPr>
            <p:ph type="subTitle" idx="4294967295"/>
          </p:nvPr>
        </p:nvSpPr>
        <p:spPr>
          <a:xfrm>
            <a:off x="3097924" y="2021174"/>
            <a:ext cx="4031141" cy="279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B703"/>
              </a:buClr>
              <a:buSzPts val="1400"/>
              <a:buFont typeface="Barlow"/>
              <a:buChar char="●"/>
            </a:pPr>
            <a:r>
              <a:rPr lang="en-US"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Workshop Details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B703"/>
              </a:buClr>
              <a:buSzPts val="1400"/>
              <a:buFont typeface="Barlow"/>
              <a:buChar char="●"/>
            </a:pPr>
            <a:r>
              <a:rPr lang="en-US"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Overall Training Evaluation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B703"/>
              </a:buClr>
              <a:buSzPts val="1400"/>
              <a:buFont typeface="Barlow"/>
              <a:buChar char="●"/>
            </a:pPr>
            <a:r>
              <a:rPr lang="en-US" sz="1400" b="0" i="0" u="none" strike="noStrike" cap="none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Participants’ Comments &amp; Recommendations 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B703"/>
              </a:buClr>
              <a:buSzPts val="1400"/>
              <a:buFont typeface="Barlow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775" y="516640"/>
            <a:ext cx="1424822" cy="725424"/>
          </a:xfrm>
          <a:prstGeom prst="rect">
            <a:avLst/>
          </a:prstGeom>
          <a:solidFill>
            <a:srgbClr val="73B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1510174" y="514547"/>
            <a:ext cx="4031141" cy="70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</a:pPr>
            <a:r>
              <a:rPr lang="en-US"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APPENDIX</a:t>
            </a:r>
            <a:endParaRPr/>
          </a:p>
        </p:txBody>
      </p:sp>
      <p:pic>
        <p:nvPicPr>
          <p:cNvPr id="183" name="Google Shape;18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223" y="653152"/>
            <a:ext cx="454910" cy="4549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2"/>
          <p:cNvGraphicFramePr/>
          <p:nvPr/>
        </p:nvGraphicFramePr>
        <p:xfrm>
          <a:off x="7639785" y="2216104"/>
          <a:ext cx="1160625" cy="1683200"/>
        </p:xfrm>
        <a:graphic>
          <a:graphicData uri="http://schemas.openxmlformats.org/drawingml/2006/table">
            <a:tbl>
              <a:tblPr>
                <a:noFill/>
                <a:tableStyleId>{60A36F40-70F3-41B0-B124-45515E22E1A7}</a:tableStyleId>
              </a:tblPr>
              <a:tblGrid>
                <a:gridCol w="116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58B4D1"/>
                          </a:solidFill>
                        </a:rPr>
                        <a:t>Slide 3</a:t>
                      </a:r>
                      <a:endParaRPr sz="1400" b="1" u="none" strike="noStrike" cap="none">
                        <a:solidFill>
                          <a:srgbClr val="58B4D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58B4D1"/>
                          </a:solidFill>
                        </a:rPr>
                        <a:t>Slide 4</a:t>
                      </a:r>
                      <a:endParaRPr sz="1400" b="1" u="none" strike="noStrike" cap="none">
                        <a:solidFill>
                          <a:srgbClr val="58B4D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58B4D1"/>
                          </a:solidFill>
                        </a:rPr>
                        <a:t>Slide 9</a:t>
                      </a:r>
                      <a:endParaRPr sz="1400" b="1" u="none" strike="noStrike" cap="none">
                        <a:solidFill>
                          <a:srgbClr val="58B4D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rgbClr val="58B4D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5" name="Google Shape;185;p2"/>
          <p:cNvCxnSpPr/>
          <p:nvPr/>
        </p:nvCxnSpPr>
        <p:spPr>
          <a:xfrm>
            <a:off x="5192504" y="2396978"/>
            <a:ext cx="23774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6" name="Google Shape;186;p2"/>
          <p:cNvCxnSpPr/>
          <p:nvPr/>
        </p:nvCxnSpPr>
        <p:spPr>
          <a:xfrm>
            <a:off x="7129065" y="3213920"/>
            <a:ext cx="44087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sm" len="sm"/>
            <a:tailEnd type="none" w="sm" len="sm"/>
          </a:ln>
        </p:spPr>
      </p:cxnSp>
      <p:cxnSp>
        <p:nvCxnSpPr>
          <p:cNvPr id="187" name="Google Shape;187;p2"/>
          <p:cNvCxnSpPr/>
          <p:nvPr/>
        </p:nvCxnSpPr>
        <p:spPr>
          <a:xfrm>
            <a:off x="5836257" y="2827674"/>
            <a:ext cx="1733687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/>
          <p:nvPr/>
        </p:nvSpPr>
        <p:spPr>
          <a:xfrm>
            <a:off x="675168" y="3484893"/>
            <a:ext cx="7793664" cy="1010194"/>
          </a:xfrm>
          <a:prstGeom prst="roundRect">
            <a:avLst>
              <a:gd name="adj" fmla="val 12982"/>
            </a:avLst>
          </a:prstGeom>
          <a:solidFill>
            <a:srgbClr val="1267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"/>
          <p:cNvSpPr txBox="1">
            <a:spLocks noGrp="1"/>
          </p:cNvSpPr>
          <p:nvPr>
            <p:ph type="ctrTitle"/>
          </p:nvPr>
        </p:nvSpPr>
        <p:spPr>
          <a:xfrm>
            <a:off x="540859" y="592666"/>
            <a:ext cx="7523983" cy="39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/>
              <a:t>WORKSHOP DETAILS</a:t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2015823" y="2367695"/>
            <a:ext cx="543261" cy="543264"/>
          </a:xfrm>
          <a:custGeom>
            <a:avLst/>
            <a:gdLst/>
            <a:ahLst/>
            <a:cxnLst/>
            <a:rect l="l" t="t" r="r" b="b"/>
            <a:pathLst>
              <a:path w="272" h="272" extrusionOk="0">
                <a:moveTo>
                  <a:pt x="204" y="136"/>
                </a:moveTo>
                <a:cubicBezTo>
                  <a:pt x="204" y="138"/>
                  <a:pt x="204" y="139"/>
                  <a:pt x="203" y="140"/>
                </a:cubicBezTo>
                <a:cubicBezTo>
                  <a:pt x="146" y="197"/>
                  <a:pt x="146" y="197"/>
                  <a:pt x="146" y="197"/>
                </a:cubicBezTo>
                <a:cubicBezTo>
                  <a:pt x="145" y="198"/>
                  <a:pt x="144" y="199"/>
                  <a:pt x="142" y="199"/>
                </a:cubicBezTo>
                <a:cubicBezTo>
                  <a:pt x="140" y="199"/>
                  <a:pt x="139" y="198"/>
                  <a:pt x="138" y="197"/>
                </a:cubicBezTo>
                <a:cubicBezTo>
                  <a:pt x="137" y="196"/>
                  <a:pt x="136" y="194"/>
                  <a:pt x="136" y="193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74" y="159"/>
                  <a:pt x="74" y="159"/>
                  <a:pt x="74" y="159"/>
                </a:cubicBezTo>
                <a:cubicBezTo>
                  <a:pt x="72" y="159"/>
                  <a:pt x="71" y="158"/>
                  <a:pt x="70" y="157"/>
                </a:cubicBezTo>
                <a:cubicBezTo>
                  <a:pt x="69" y="156"/>
                  <a:pt x="68" y="155"/>
                  <a:pt x="68" y="153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8" y="118"/>
                  <a:pt x="69" y="116"/>
                  <a:pt x="70" y="115"/>
                </a:cubicBezTo>
                <a:cubicBezTo>
                  <a:pt x="71" y="114"/>
                  <a:pt x="72" y="114"/>
                  <a:pt x="74" y="114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36" y="78"/>
                  <a:pt x="137" y="77"/>
                  <a:pt x="138" y="76"/>
                </a:cubicBezTo>
                <a:cubicBezTo>
                  <a:pt x="139" y="74"/>
                  <a:pt x="140" y="74"/>
                  <a:pt x="142" y="74"/>
                </a:cubicBezTo>
                <a:cubicBezTo>
                  <a:pt x="143" y="74"/>
                  <a:pt x="145" y="75"/>
                  <a:pt x="146" y="76"/>
                </a:cubicBezTo>
                <a:cubicBezTo>
                  <a:pt x="203" y="132"/>
                  <a:pt x="203" y="132"/>
                  <a:pt x="203" y="132"/>
                </a:cubicBezTo>
                <a:cubicBezTo>
                  <a:pt x="204" y="133"/>
                  <a:pt x="204" y="135"/>
                  <a:pt x="204" y="136"/>
                </a:cubicBezTo>
                <a:close/>
                <a:moveTo>
                  <a:pt x="233" y="136"/>
                </a:moveTo>
                <a:cubicBezTo>
                  <a:pt x="233" y="119"/>
                  <a:pt x="228" y="103"/>
                  <a:pt x="220" y="88"/>
                </a:cubicBezTo>
                <a:cubicBezTo>
                  <a:pt x="211" y="73"/>
                  <a:pt x="199" y="61"/>
                  <a:pt x="185" y="53"/>
                </a:cubicBezTo>
                <a:cubicBezTo>
                  <a:pt x="170" y="44"/>
                  <a:pt x="154" y="40"/>
                  <a:pt x="136" y="40"/>
                </a:cubicBezTo>
                <a:cubicBezTo>
                  <a:pt x="119" y="40"/>
                  <a:pt x="103" y="44"/>
                  <a:pt x="88" y="53"/>
                </a:cubicBezTo>
                <a:cubicBezTo>
                  <a:pt x="73" y="61"/>
                  <a:pt x="62" y="73"/>
                  <a:pt x="53" y="88"/>
                </a:cubicBezTo>
                <a:cubicBezTo>
                  <a:pt x="44" y="103"/>
                  <a:pt x="40" y="119"/>
                  <a:pt x="40" y="136"/>
                </a:cubicBezTo>
                <a:cubicBezTo>
                  <a:pt x="40" y="154"/>
                  <a:pt x="44" y="170"/>
                  <a:pt x="53" y="185"/>
                </a:cubicBezTo>
                <a:cubicBezTo>
                  <a:pt x="62" y="199"/>
                  <a:pt x="73" y="211"/>
                  <a:pt x="88" y="220"/>
                </a:cubicBezTo>
                <a:cubicBezTo>
                  <a:pt x="103" y="228"/>
                  <a:pt x="119" y="232"/>
                  <a:pt x="136" y="232"/>
                </a:cubicBezTo>
                <a:cubicBezTo>
                  <a:pt x="154" y="232"/>
                  <a:pt x="170" y="228"/>
                  <a:pt x="185" y="220"/>
                </a:cubicBezTo>
                <a:cubicBezTo>
                  <a:pt x="199" y="211"/>
                  <a:pt x="211" y="199"/>
                  <a:pt x="220" y="185"/>
                </a:cubicBezTo>
                <a:cubicBezTo>
                  <a:pt x="228" y="170"/>
                  <a:pt x="233" y="154"/>
                  <a:pt x="233" y="136"/>
                </a:cubicBezTo>
                <a:close/>
                <a:moveTo>
                  <a:pt x="272" y="136"/>
                </a:moveTo>
                <a:cubicBezTo>
                  <a:pt x="272" y="161"/>
                  <a:pt x="266" y="184"/>
                  <a:pt x="254" y="204"/>
                </a:cubicBezTo>
                <a:cubicBezTo>
                  <a:pt x="242" y="225"/>
                  <a:pt x="225" y="242"/>
                  <a:pt x="204" y="254"/>
                </a:cubicBezTo>
                <a:cubicBezTo>
                  <a:pt x="184" y="266"/>
                  <a:pt x="161" y="272"/>
                  <a:pt x="136" y="272"/>
                </a:cubicBezTo>
                <a:cubicBezTo>
                  <a:pt x="112" y="272"/>
                  <a:pt x="89" y="266"/>
                  <a:pt x="68" y="254"/>
                </a:cubicBezTo>
                <a:cubicBezTo>
                  <a:pt x="47" y="242"/>
                  <a:pt x="31" y="225"/>
                  <a:pt x="19" y="204"/>
                </a:cubicBezTo>
                <a:cubicBezTo>
                  <a:pt x="6" y="184"/>
                  <a:pt x="0" y="161"/>
                  <a:pt x="0" y="136"/>
                </a:cubicBezTo>
                <a:cubicBezTo>
                  <a:pt x="0" y="112"/>
                  <a:pt x="6" y="89"/>
                  <a:pt x="19" y="68"/>
                </a:cubicBezTo>
                <a:cubicBezTo>
                  <a:pt x="31" y="47"/>
                  <a:pt x="47" y="31"/>
                  <a:pt x="68" y="19"/>
                </a:cubicBezTo>
                <a:cubicBezTo>
                  <a:pt x="89" y="6"/>
                  <a:pt x="112" y="0"/>
                  <a:pt x="136" y="0"/>
                </a:cubicBezTo>
                <a:cubicBezTo>
                  <a:pt x="161" y="0"/>
                  <a:pt x="184" y="6"/>
                  <a:pt x="204" y="19"/>
                </a:cubicBezTo>
                <a:cubicBezTo>
                  <a:pt x="225" y="31"/>
                  <a:pt x="242" y="47"/>
                  <a:pt x="254" y="68"/>
                </a:cubicBezTo>
                <a:cubicBezTo>
                  <a:pt x="266" y="89"/>
                  <a:pt x="272" y="112"/>
                  <a:pt x="272" y="136"/>
                </a:cubicBezTo>
                <a:close/>
              </a:path>
            </a:pathLst>
          </a:custGeom>
          <a:solidFill>
            <a:srgbClr val="023047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4318" y="2367695"/>
            <a:ext cx="543261" cy="543264"/>
          </a:xfrm>
          <a:custGeom>
            <a:avLst/>
            <a:gdLst/>
            <a:ahLst/>
            <a:cxnLst/>
            <a:rect l="l" t="t" r="r" b="b"/>
            <a:pathLst>
              <a:path w="272" h="272" extrusionOk="0">
                <a:moveTo>
                  <a:pt x="204" y="136"/>
                </a:moveTo>
                <a:cubicBezTo>
                  <a:pt x="204" y="138"/>
                  <a:pt x="204" y="139"/>
                  <a:pt x="203" y="140"/>
                </a:cubicBezTo>
                <a:cubicBezTo>
                  <a:pt x="146" y="197"/>
                  <a:pt x="146" y="197"/>
                  <a:pt x="146" y="197"/>
                </a:cubicBezTo>
                <a:cubicBezTo>
                  <a:pt x="145" y="198"/>
                  <a:pt x="144" y="199"/>
                  <a:pt x="142" y="199"/>
                </a:cubicBezTo>
                <a:cubicBezTo>
                  <a:pt x="140" y="199"/>
                  <a:pt x="139" y="198"/>
                  <a:pt x="138" y="197"/>
                </a:cubicBezTo>
                <a:cubicBezTo>
                  <a:pt x="137" y="196"/>
                  <a:pt x="136" y="194"/>
                  <a:pt x="136" y="193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74" y="159"/>
                  <a:pt x="74" y="159"/>
                  <a:pt x="74" y="159"/>
                </a:cubicBezTo>
                <a:cubicBezTo>
                  <a:pt x="72" y="159"/>
                  <a:pt x="71" y="158"/>
                  <a:pt x="70" y="157"/>
                </a:cubicBezTo>
                <a:cubicBezTo>
                  <a:pt x="69" y="156"/>
                  <a:pt x="68" y="155"/>
                  <a:pt x="68" y="153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8" y="118"/>
                  <a:pt x="69" y="116"/>
                  <a:pt x="70" y="115"/>
                </a:cubicBezTo>
                <a:cubicBezTo>
                  <a:pt x="71" y="114"/>
                  <a:pt x="72" y="114"/>
                  <a:pt x="74" y="114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36" y="78"/>
                  <a:pt x="137" y="77"/>
                  <a:pt x="138" y="76"/>
                </a:cubicBezTo>
                <a:cubicBezTo>
                  <a:pt x="139" y="74"/>
                  <a:pt x="140" y="74"/>
                  <a:pt x="142" y="74"/>
                </a:cubicBezTo>
                <a:cubicBezTo>
                  <a:pt x="143" y="74"/>
                  <a:pt x="145" y="75"/>
                  <a:pt x="146" y="76"/>
                </a:cubicBezTo>
                <a:cubicBezTo>
                  <a:pt x="203" y="132"/>
                  <a:pt x="203" y="132"/>
                  <a:pt x="203" y="132"/>
                </a:cubicBezTo>
                <a:cubicBezTo>
                  <a:pt x="204" y="133"/>
                  <a:pt x="204" y="135"/>
                  <a:pt x="204" y="136"/>
                </a:cubicBezTo>
                <a:close/>
                <a:moveTo>
                  <a:pt x="233" y="136"/>
                </a:moveTo>
                <a:cubicBezTo>
                  <a:pt x="233" y="119"/>
                  <a:pt x="228" y="103"/>
                  <a:pt x="220" y="88"/>
                </a:cubicBezTo>
                <a:cubicBezTo>
                  <a:pt x="211" y="73"/>
                  <a:pt x="199" y="61"/>
                  <a:pt x="185" y="53"/>
                </a:cubicBezTo>
                <a:cubicBezTo>
                  <a:pt x="170" y="44"/>
                  <a:pt x="154" y="40"/>
                  <a:pt x="136" y="40"/>
                </a:cubicBezTo>
                <a:cubicBezTo>
                  <a:pt x="119" y="40"/>
                  <a:pt x="103" y="44"/>
                  <a:pt x="88" y="53"/>
                </a:cubicBezTo>
                <a:cubicBezTo>
                  <a:pt x="73" y="61"/>
                  <a:pt x="62" y="73"/>
                  <a:pt x="53" y="88"/>
                </a:cubicBezTo>
                <a:cubicBezTo>
                  <a:pt x="44" y="103"/>
                  <a:pt x="40" y="119"/>
                  <a:pt x="40" y="136"/>
                </a:cubicBezTo>
                <a:cubicBezTo>
                  <a:pt x="40" y="154"/>
                  <a:pt x="44" y="170"/>
                  <a:pt x="53" y="185"/>
                </a:cubicBezTo>
                <a:cubicBezTo>
                  <a:pt x="62" y="199"/>
                  <a:pt x="73" y="211"/>
                  <a:pt x="88" y="220"/>
                </a:cubicBezTo>
                <a:cubicBezTo>
                  <a:pt x="103" y="228"/>
                  <a:pt x="119" y="232"/>
                  <a:pt x="136" y="232"/>
                </a:cubicBezTo>
                <a:cubicBezTo>
                  <a:pt x="154" y="232"/>
                  <a:pt x="170" y="228"/>
                  <a:pt x="185" y="220"/>
                </a:cubicBezTo>
                <a:cubicBezTo>
                  <a:pt x="199" y="211"/>
                  <a:pt x="211" y="199"/>
                  <a:pt x="220" y="185"/>
                </a:cubicBezTo>
                <a:cubicBezTo>
                  <a:pt x="228" y="170"/>
                  <a:pt x="233" y="154"/>
                  <a:pt x="233" y="136"/>
                </a:cubicBezTo>
                <a:close/>
                <a:moveTo>
                  <a:pt x="272" y="136"/>
                </a:moveTo>
                <a:cubicBezTo>
                  <a:pt x="272" y="161"/>
                  <a:pt x="266" y="184"/>
                  <a:pt x="254" y="204"/>
                </a:cubicBezTo>
                <a:cubicBezTo>
                  <a:pt x="242" y="225"/>
                  <a:pt x="225" y="242"/>
                  <a:pt x="204" y="254"/>
                </a:cubicBezTo>
                <a:cubicBezTo>
                  <a:pt x="184" y="266"/>
                  <a:pt x="161" y="272"/>
                  <a:pt x="136" y="272"/>
                </a:cubicBezTo>
                <a:cubicBezTo>
                  <a:pt x="112" y="272"/>
                  <a:pt x="89" y="266"/>
                  <a:pt x="68" y="254"/>
                </a:cubicBezTo>
                <a:cubicBezTo>
                  <a:pt x="47" y="242"/>
                  <a:pt x="31" y="225"/>
                  <a:pt x="19" y="204"/>
                </a:cubicBezTo>
                <a:cubicBezTo>
                  <a:pt x="6" y="184"/>
                  <a:pt x="0" y="161"/>
                  <a:pt x="0" y="136"/>
                </a:cubicBezTo>
                <a:cubicBezTo>
                  <a:pt x="0" y="112"/>
                  <a:pt x="6" y="89"/>
                  <a:pt x="19" y="68"/>
                </a:cubicBezTo>
                <a:cubicBezTo>
                  <a:pt x="31" y="47"/>
                  <a:pt x="47" y="31"/>
                  <a:pt x="68" y="19"/>
                </a:cubicBezTo>
                <a:cubicBezTo>
                  <a:pt x="89" y="6"/>
                  <a:pt x="112" y="0"/>
                  <a:pt x="136" y="0"/>
                </a:cubicBezTo>
                <a:cubicBezTo>
                  <a:pt x="161" y="0"/>
                  <a:pt x="184" y="6"/>
                  <a:pt x="204" y="19"/>
                </a:cubicBezTo>
                <a:cubicBezTo>
                  <a:pt x="225" y="31"/>
                  <a:pt x="242" y="47"/>
                  <a:pt x="254" y="68"/>
                </a:cubicBezTo>
                <a:cubicBezTo>
                  <a:pt x="266" y="89"/>
                  <a:pt x="272" y="112"/>
                  <a:pt x="272" y="136"/>
                </a:cubicBezTo>
                <a:close/>
              </a:path>
            </a:pathLst>
          </a:custGeom>
          <a:solidFill>
            <a:srgbClr val="023047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5912814" y="2367695"/>
            <a:ext cx="543261" cy="543264"/>
          </a:xfrm>
          <a:custGeom>
            <a:avLst/>
            <a:gdLst/>
            <a:ahLst/>
            <a:cxnLst/>
            <a:rect l="l" t="t" r="r" b="b"/>
            <a:pathLst>
              <a:path w="272" h="272" extrusionOk="0">
                <a:moveTo>
                  <a:pt x="204" y="136"/>
                </a:moveTo>
                <a:cubicBezTo>
                  <a:pt x="204" y="138"/>
                  <a:pt x="204" y="139"/>
                  <a:pt x="203" y="140"/>
                </a:cubicBezTo>
                <a:cubicBezTo>
                  <a:pt x="146" y="197"/>
                  <a:pt x="146" y="197"/>
                  <a:pt x="146" y="197"/>
                </a:cubicBezTo>
                <a:cubicBezTo>
                  <a:pt x="145" y="198"/>
                  <a:pt x="144" y="199"/>
                  <a:pt x="142" y="199"/>
                </a:cubicBezTo>
                <a:cubicBezTo>
                  <a:pt x="140" y="199"/>
                  <a:pt x="139" y="198"/>
                  <a:pt x="138" y="197"/>
                </a:cubicBezTo>
                <a:cubicBezTo>
                  <a:pt x="137" y="196"/>
                  <a:pt x="136" y="194"/>
                  <a:pt x="136" y="193"/>
                </a:cubicBezTo>
                <a:cubicBezTo>
                  <a:pt x="136" y="159"/>
                  <a:pt x="136" y="159"/>
                  <a:pt x="136" y="159"/>
                </a:cubicBezTo>
                <a:cubicBezTo>
                  <a:pt x="74" y="159"/>
                  <a:pt x="74" y="159"/>
                  <a:pt x="74" y="159"/>
                </a:cubicBezTo>
                <a:cubicBezTo>
                  <a:pt x="72" y="159"/>
                  <a:pt x="71" y="158"/>
                  <a:pt x="70" y="157"/>
                </a:cubicBezTo>
                <a:cubicBezTo>
                  <a:pt x="69" y="156"/>
                  <a:pt x="68" y="155"/>
                  <a:pt x="68" y="153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8" y="118"/>
                  <a:pt x="69" y="116"/>
                  <a:pt x="70" y="115"/>
                </a:cubicBezTo>
                <a:cubicBezTo>
                  <a:pt x="71" y="114"/>
                  <a:pt x="72" y="114"/>
                  <a:pt x="74" y="114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80"/>
                  <a:pt x="136" y="80"/>
                  <a:pt x="136" y="80"/>
                </a:cubicBezTo>
                <a:cubicBezTo>
                  <a:pt x="136" y="78"/>
                  <a:pt x="137" y="77"/>
                  <a:pt x="138" y="76"/>
                </a:cubicBezTo>
                <a:cubicBezTo>
                  <a:pt x="139" y="74"/>
                  <a:pt x="140" y="74"/>
                  <a:pt x="142" y="74"/>
                </a:cubicBezTo>
                <a:cubicBezTo>
                  <a:pt x="143" y="74"/>
                  <a:pt x="145" y="75"/>
                  <a:pt x="146" y="76"/>
                </a:cubicBezTo>
                <a:cubicBezTo>
                  <a:pt x="203" y="132"/>
                  <a:pt x="203" y="132"/>
                  <a:pt x="203" y="132"/>
                </a:cubicBezTo>
                <a:cubicBezTo>
                  <a:pt x="204" y="133"/>
                  <a:pt x="204" y="135"/>
                  <a:pt x="204" y="136"/>
                </a:cubicBezTo>
                <a:close/>
                <a:moveTo>
                  <a:pt x="233" y="136"/>
                </a:moveTo>
                <a:cubicBezTo>
                  <a:pt x="233" y="119"/>
                  <a:pt x="228" y="103"/>
                  <a:pt x="220" y="88"/>
                </a:cubicBezTo>
                <a:cubicBezTo>
                  <a:pt x="211" y="73"/>
                  <a:pt x="199" y="61"/>
                  <a:pt x="185" y="53"/>
                </a:cubicBezTo>
                <a:cubicBezTo>
                  <a:pt x="170" y="44"/>
                  <a:pt x="154" y="40"/>
                  <a:pt x="136" y="40"/>
                </a:cubicBezTo>
                <a:cubicBezTo>
                  <a:pt x="119" y="40"/>
                  <a:pt x="103" y="44"/>
                  <a:pt x="88" y="53"/>
                </a:cubicBezTo>
                <a:cubicBezTo>
                  <a:pt x="73" y="61"/>
                  <a:pt x="62" y="73"/>
                  <a:pt x="53" y="88"/>
                </a:cubicBezTo>
                <a:cubicBezTo>
                  <a:pt x="44" y="103"/>
                  <a:pt x="40" y="119"/>
                  <a:pt x="40" y="136"/>
                </a:cubicBezTo>
                <a:cubicBezTo>
                  <a:pt x="40" y="154"/>
                  <a:pt x="44" y="170"/>
                  <a:pt x="53" y="185"/>
                </a:cubicBezTo>
                <a:cubicBezTo>
                  <a:pt x="62" y="199"/>
                  <a:pt x="73" y="211"/>
                  <a:pt x="88" y="220"/>
                </a:cubicBezTo>
                <a:cubicBezTo>
                  <a:pt x="103" y="228"/>
                  <a:pt x="119" y="232"/>
                  <a:pt x="136" y="232"/>
                </a:cubicBezTo>
                <a:cubicBezTo>
                  <a:pt x="154" y="232"/>
                  <a:pt x="170" y="228"/>
                  <a:pt x="185" y="220"/>
                </a:cubicBezTo>
                <a:cubicBezTo>
                  <a:pt x="199" y="211"/>
                  <a:pt x="211" y="199"/>
                  <a:pt x="220" y="185"/>
                </a:cubicBezTo>
                <a:cubicBezTo>
                  <a:pt x="228" y="170"/>
                  <a:pt x="233" y="154"/>
                  <a:pt x="233" y="136"/>
                </a:cubicBezTo>
                <a:close/>
                <a:moveTo>
                  <a:pt x="272" y="136"/>
                </a:moveTo>
                <a:cubicBezTo>
                  <a:pt x="272" y="161"/>
                  <a:pt x="266" y="184"/>
                  <a:pt x="254" y="204"/>
                </a:cubicBezTo>
                <a:cubicBezTo>
                  <a:pt x="242" y="225"/>
                  <a:pt x="225" y="242"/>
                  <a:pt x="204" y="254"/>
                </a:cubicBezTo>
                <a:cubicBezTo>
                  <a:pt x="184" y="266"/>
                  <a:pt x="161" y="272"/>
                  <a:pt x="136" y="272"/>
                </a:cubicBezTo>
                <a:cubicBezTo>
                  <a:pt x="112" y="272"/>
                  <a:pt x="89" y="266"/>
                  <a:pt x="68" y="254"/>
                </a:cubicBezTo>
                <a:cubicBezTo>
                  <a:pt x="47" y="242"/>
                  <a:pt x="31" y="225"/>
                  <a:pt x="19" y="204"/>
                </a:cubicBezTo>
                <a:cubicBezTo>
                  <a:pt x="6" y="184"/>
                  <a:pt x="0" y="161"/>
                  <a:pt x="0" y="136"/>
                </a:cubicBezTo>
                <a:cubicBezTo>
                  <a:pt x="0" y="112"/>
                  <a:pt x="6" y="89"/>
                  <a:pt x="19" y="68"/>
                </a:cubicBezTo>
                <a:cubicBezTo>
                  <a:pt x="31" y="47"/>
                  <a:pt x="47" y="31"/>
                  <a:pt x="68" y="19"/>
                </a:cubicBezTo>
                <a:cubicBezTo>
                  <a:pt x="89" y="6"/>
                  <a:pt x="112" y="0"/>
                  <a:pt x="136" y="0"/>
                </a:cubicBezTo>
                <a:cubicBezTo>
                  <a:pt x="161" y="0"/>
                  <a:pt x="184" y="6"/>
                  <a:pt x="204" y="19"/>
                </a:cubicBezTo>
                <a:cubicBezTo>
                  <a:pt x="225" y="31"/>
                  <a:pt x="242" y="47"/>
                  <a:pt x="254" y="68"/>
                </a:cubicBezTo>
                <a:cubicBezTo>
                  <a:pt x="266" y="89"/>
                  <a:pt x="272" y="112"/>
                  <a:pt x="272" y="136"/>
                </a:cubicBezTo>
                <a:close/>
              </a:path>
            </a:pathLst>
          </a:custGeom>
          <a:solidFill>
            <a:srgbClr val="023047">
              <a:alpha val="9803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3"/>
          <p:cNvGrpSpPr/>
          <p:nvPr/>
        </p:nvGrpSpPr>
        <p:grpSpPr>
          <a:xfrm>
            <a:off x="886031" y="1943539"/>
            <a:ext cx="1280160" cy="1280160"/>
            <a:chOff x="1016030" y="2350412"/>
            <a:chExt cx="797402" cy="797402"/>
          </a:xfrm>
        </p:grpSpPr>
        <p:sp>
          <p:nvSpPr>
            <p:cNvPr id="199" name="Google Shape;199;p3"/>
            <p:cNvSpPr/>
            <p:nvPr/>
          </p:nvSpPr>
          <p:spPr>
            <a:xfrm>
              <a:off x="1016030" y="2350412"/>
              <a:ext cx="797402" cy="7974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085188" y="2387220"/>
              <a:ext cx="659088" cy="659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/>
            </a:p>
          </p:txBody>
        </p:sp>
      </p:grpSp>
      <p:sp>
        <p:nvSpPr>
          <p:cNvPr id="201" name="Google Shape;201;p3"/>
          <p:cNvSpPr txBox="1"/>
          <p:nvPr/>
        </p:nvSpPr>
        <p:spPr>
          <a:xfrm>
            <a:off x="791142" y="1470570"/>
            <a:ext cx="14664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126782"/>
                </a:solidFill>
                <a:latin typeface="Barlow"/>
                <a:ea typeface="Barlow"/>
                <a:cs typeface="Barlow"/>
                <a:sym typeface="Barlow"/>
              </a:rPr>
              <a:t>Total Number of Days</a:t>
            </a:r>
            <a:endParaRPr/>
          </a:p>
        </p:txBody>
      </p:sp>
      <p:grpSp>
        <p:nvGrpSpPr>
          <p:cNvPr id="202" name="Google Shape;202;p3"/>
          <p:cNvGrpSpPr/>
          <p:nvPr/>
        </p:nvGrpSpPr>
        <p:grpSpPr>
          <a:xfrm>
            <a:off x="2834527" y="1943539"/>
            <a:ext cx="1280160" cy="1280160"/>
            <a:chOff x="1016030" y="2350412"/>
            <a:chExt cx="797402" cy="797402"/>
          </a:xfrm>
        </p:grpSpPr>
        <p:sp>
          <p:nvSpPr>
            <p:cNvPr id="203" name="Google Shape;203;p3"/>
            <p:cNvSpPr/>
            <p:nvPr/>
          </p:nvSpPr>
          <p:spPr>
            <a:xfrm>
              <a:off x="1016030" y="2350412"/>
              <a:ext cx="797402" cy="797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085187" y="2387985"/>
              <a:ext cx="659088" cy="659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8</a:t>
              </a:r>
              <a:endParaRPr/>
            </a:p>
          </p:txBody>
        </p:sp>
      </p:grpSp>
      <p:sp>
        <p:nvSpPr>
          <p:cNvPr id="205" name="Google Shape;205;p3"/>
          <p:cNvSpPr txBox="1"/>
          <p:nvPr/>
        </p:nvSpPr>
        <p:spPr>
          <a:xfrm>
            <a:off x="2704421" y="1479198"/>
            <a:ext cx="14664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219EBC"/>
                </a:solidFill>
                <a:latin typeface="Barlow"/>
                <a:ea typeface="Barlow"/>
                <a:cs typeface="Barlow"/>
                <a:sym typeface="Barlow"/>
              </a:rPr>
              <a:t>Total Training Hours </a:t>
            </a:r>
            <a:endParaRPr/>
          </a:p>
        </p:txBody>
      </p:sp>
      <p:grpSp>
        <p:nvGrpSpPr>
          <p:cNvPr id="206" name="Google Shape;206;p3"/>
          <p:cNvGrpSpPr/>
          <p:nvPr/>
        </p:nvGrpSpPr>
        <p:grpSpPr>
          <a:xfrm>
            <a:off x="4783022" y="1943539"/>
            <a:ext cx="1280160" cy="1280160"/>
            <a:chOff x="1016030" y="2350412"/>
            <a:chExt cx="797402" cy="797402"/>
          </a:xfrm>
        </p:grpSpPr>
        <p:sp>
          <p:nvSpPr>
            <p:cNvPr id="207" name="Google Shape;207;p3"/>
            <p:cNvSpPr/>
            <p:nvPr/>
          </p:nvSpPr>
          <p:spPr>
            <a:xfrm>
              <a:off x="1016030" y="2350412"/>
              <a:ext cx="797402" cy="79740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081333" y="2387219"/>
              <a:ext cx="659088" cy="6590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10</a:t>
              </a:r>
              <a:endParaRPr dirty="0"/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4662961" y="1470570"/>
            <a:ext cx="14664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Planned Number of Attendees</a:t>
            </a:r>
            <a:endParaRPr/>
          </a:p>
        </p:txBody>
      </p:sp>
      <p:grpSp>
        <p:nvGrpSpPr>
          <p:cNvPr id="210" name="Google Shape;210;p3"/>
          <p:cNvGrpSpPr/>
          <p:nvPr/>
        </p:nvGrpSpPr>
        <p:grpSpPr>
          <a:xfrm>
            <a:off x="6731518" y="1943539"/>
            <a:ext cx="1280160" cy="1280160"/>
            <a:chOff x="1016030" y="2350412"/>
            <a:chExt cx="797402" cy="797402"/>
          </a:xfrm>
        </p:grpSpPr>
        <p:sp>
          <p:nvSpPr>
            <p:cNvPr id="211" name="Google Shape;211;p3"/>
            <p:cNvSpPr/>
            <p:nvPr/>
          </p:nvSpPr>
          <p:spPr>
            <a:xfrm>
              <a:off x="1016030" y="2350412"/>
              <a:ext cx="797402" cy="7974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134475" y="2387218"/>
              <a:ext cx="546033" cy="65908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0" b="1" i="0" u="none" strike="noStrike" cap="none" dirty="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10 </a:t>
              </a:r>
              <a:endParaRPr dirty="0"/>
            </a:p>
          </p:txBody>
        </p:sp>
      </p:grpSp>
      <p:sp>
        <p:nvSpPr>
          <p:cNvPr id="213" name="Google Shape;213;p3"/>
          <p:cNvSpPr txBox="1"/>
          <p:nvPr/>
        </p:nvSpPr>
        <p:spPr>
          <a:xfrm>
            <a:off x="6592239" y="1479197"/>
            <a:ext cx="14664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B703"/>
                </a:solidFill>
                <a:latin typeface="Barlow"/>
                <a:ea typeface="Barlow"/>
                <a:cs typeface="Barlow"/>
                <a:sym typeface="Barlow"/>
              </a:rPr>
              <a:t>Actual Number of Attendees</a:t>
            </a:r>
            <a:endParaRPr sz="1200" b="1" i="0" u="none" strike="noStrike" cap="none">
              <a:solidFill>
                <a:srgbClr val="FFB70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877184" y="3587659"/>
            <a:ext cx="4654936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F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Trainer’s Name: Mr. Kareem Abdallah</a:t>
            </a:r>
            <a:b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4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F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Workshop Title: </a:t>
            </a:r>
            <a:r>
              <a:rPr lang="en-US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First Break The Rules</a:t>
            </a:r>
            <a:endParaRPr dirty="0"/>
          </a:p>
        </p:txBody>
      </p:sp>
      <p:sp>
        <p:nvSpPr>
          <p:cNvPr id="215" name="Google Shape;215;p3"/>
          <p:cNvSpPr txBox="1"/>
          <p:nvPr/>
        </p:nvSpPr>
        <p:spPr>
          <a:xfrm>
            <a:off x="5501762" y="3587659"/>
            <a:ext cx="29974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F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Date: 19</a:t>
            </a:r>
            <a:r>
              <a:rPr lang="en-US" sz="1400" b="1" i="0" u="none" strike="noStrike" cap="none" baseline="300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lang="en-US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Of </a:t>
            </a: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 2024</a:t>
            </a:r>
            <a:b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400" b="1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B3FF"/>
              </a:buClr>
              <a:buSzPts val="1400"/>
              <a:buFont typeface="Noto Sans Symbols"/>
              <a:buChar char="▪"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Location: </a:t>
            </a:r>
            <a:r>
              <a:rPr lang="en-US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Alex</a:t>
            </a:r>
            <a:endParaRPr sz="1400" b="0" i="0" u="none" strike="noStrike" cap="none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"/>
          <p:cNvPicPr preferRelativeResize="0"/>
          <p:nvPr/>
        </p:nvPicPr>
        <p:blipFill rotWithShape="1">
          <a:blip r:embed="rId3">
            <a:alphaModFix/>
          </a:blip>
          <a:srcRect b="15634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 txBox="1"/>
          <p:nvPr/>
        </p:nvSpPr>
        <p:spPr>
          <a:xfrm>
            <a:off x="0" y="509067"/>
            <a:ext cx="3679800" cy="4076700"/>
          </a:xfrm>
          <a:prstGeom prst="rect">
            <a:avLst/>
          </a:prstGeom>
          <a:solidFill>
            <a:srgbClr val="126782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"/>
          <p:cNvSpPr txBox="1"/>
          <p:nvPr/>
        </p:nvSpPr>
        <p:spPr>
          <a:xfrm>
            <a:off x="234383" y="1808753"/>
            <a:ext cx="32110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OVERALL TRAINING EVALUATION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"/>
          <p:cNvSpPr txBox="1">
            <a:spLocks noGrp="1"/>
          </p:cNvSpPr>
          <p:nvPr>
            <p:ph type="ctrTitle"/>
          </p:nvPr>
        </p:nvSpPr>
        <p:spPr>
          <a:xfrm>
            <a:off x="540860" y="539500"/>
            <a:ext cx="4988069" cy="44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/>
              <a:t>Learning Outcomes:</a:t>
            </a:r>
            <a:endParaRPr sz="3000"/>
          </a:p>
        </p:txBody>
      </p:sp>
      <p:sp>
        <p:nvSpPr>
          <p:cNvPr id="228" name="Google Shape;228;p5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5"/>
          <p:cNvGraphicFramePr/>
          <p:nvPr>
            <p:extLst>
              <p:ext uri="{D42A27DB-BD31-4B8C-83A1-F6EECF244321}">
                <p14:modId xmlns:p14="http://schemas.microsoft.com/office/powerpoint/2010/main" val="4181490671"/>
              </p:ext>
            </p:extLst>
          </p:nvPr>
        </p:nvGraphicFramePr>
        <p:xfrm>
          <a:off x="171141" y="1148316"/>
          <a:ext cx="8307092" cy="394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"/>
          <p:cNvSpPr txBox="1">
            <a:spLocks noGrp="1"/>
          </p:cNvSpPr>
          <p:nvPr>
            <p:ph type="ctrTitle"/>
          </p:nvPr>
        </p:nvSpPr>
        <p:spPr>
          <a:xfrm>
            <a:off x="540860" y="539500"/>
            <a:ext cx="4988069" cy="44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/>
              <a:t>Workshop Content: </a:t>
            </a:r>
            <a:endParaRPr sz="3000"/>
          </a:p>
        </p:txBody>
      </p:sp>
      <p:sp>
        <p:nvSpPr>
          <p:cNvPr id="235" name="Google Shape;235;p6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6"/>
          <p:cNvGraphicFramePr/>
          <p:nvPr>
            <p:extLst>
              <p:ext uri="{D42A27DB-BD31-4B8C-83A1-F6EECF244321}">
                <p14:modId xmlns:p14="http://schemas.microsoft.com/office/powerpoint/2010/main" val="3735883912"/>
              </p:ext>
            </p:extLst>
          </p:nvPr>
        </p:nvGraphicFramePr>
        <p:xfrm>
          <a:off x="171141" y="1148316"/>
          <a:ext cx="8856622" cy="394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>
            <a:spLocks noGrp="1"/>
          </p:cNvSpPr>
          <p:nvPr>
            <p:ph type="ctrTitle"/>
          </p:nvPr>
        </p:nvSpPr>
        <p:spPr>
          <a:xfrm>
            <a:off x="540860" y="539500"/>
            <a:ext cx="7440767" cy="44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/>
              <a:t>TRAINER: Mr. KAREEM ABDALLA</a:t>
            </a:r>
            <a:endParaRPr sz="3000" dirty="0"/>
          </a:p>
        </p:txBody>
      </p:sp>
      <p:sp>
        <p:nvSpPr>
          <p:cNvPr id="242" name="Google Shape;242;p7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" name="Google Shape;243;p7"/>
          <p:cNvGraphicFramePr/>
          <p:nvPr>
            <p:extLst>
              <p:ext uri="{D42A27DB-BD31-4B8C-83A1-F6EECF244321}">
                <p14:modId xmlns:p14="http://schemas.microsoft.com/office/powerpoint/2010/main" val="1013369478"/>
              </p:ext>
            </p:extLst>
          </p:nvPr>
        </p:nvGraphicFramePr>
        <p:xfrm>
          <a:off x="171141" y="1148316"/>
          <a:ext cx="8307092" cy="3941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/>
          <p:nvPr/>
        </p:nvSpPr>
        <p:spPr>
          <a:xfrm>
            <a:off x="811855" y="1233768"/>
            <a:ext cx="3053360" cy="3053359"/>
          </a:xfrm>
          <a:prstGeom prst="ellipse">
            <a:avLst/>
          </a:prstGeom>
          <a:solidFill>
            <a:srgbClr val="F2F2F2">
              <a:alpha val="20000"/>
            </a:srgbClr>
          </a:solidFill>
          <a:ln w="9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81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8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1128379" y="1550291"/>
            <a:ext cx="2420313" cy="2420312"/>
          </a:xfrm>
          <a:prstGeom prst="ellipse">
            <a:avLst/>
          </a:prstGeom>
          <a:solidFill>
            <a:srgbClr val="F2F2F2">
              <a:alpha val="20000"/>
            </a:srgbClr>
          </a:solidFill>
          <a:ln w="9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81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8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/>
          <p:nvPr/>
        </p:nvSpPr>
        <p:spPr>
          <a:xfrm>
            <a:off x="1412159" y="1834072"/>
            <a:ext cx="1852753" cy="1852752"/>
          </a:xfrm>
          <a:prstGeom prst="ellipse">
            <a:avLst/>
          </a:prstGeom>
          <a:solidFill>
            <a:srgbClr val="F2F2F2">
              <a:alpha val="20000"/>
            </a:srgbClr>
          </a:solidFill>
          <a:ln w="9525" cap="rnd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381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8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1700030" y="2121942"/>
            <a:ext cx="1277012" cy="127701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0" dist="393700" dir="2700000" sx="96000" sy="96000" algn="br" rotWithShape="0">
              <a:srgbClr val="013D5C">
                <a:alpha val="1372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8" b="1" i="0" u="none" strike="noStrike" cap="none">
              <a:solidFill>
                <a:srgbClr val="3145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 rot="-320770">
            <a:off x="1549405" y="1971214"/>
            <a:ext cx="1580722" cy="1580722"/>
          </a:xfrm>
          <a:prstGeom prst="arc">
            <a:avLst>
              <a:gd name="adj1" fmla="val 15544084"/>
              <a:gd name="adj2" fmla="val 13384414"/>
            </a:avLst>
          </a:prstGeom>
          <a:noFill/>
          <a:ln w="38100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8"/>
          <p:cNvSpPr txBox="1"/>
          <p:nvPr/>
        </p:nvSpPr>
        <p:spPr>
          <a:xfrm rot="5079230">
            <a:off x="1549400" y="1971200"/>
            <a:ext cx="1580722" cy="1580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32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7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"/>
          <p:cNvSpPr/>
          <p:nvPr/>
        </p:nvSpPr>
        <p:spPr>
          <a:xfrm rot="-457223">
            <a:off x="1282917" y="1693872"/>
            <a:ext cx="2120221" cy="2120221"/>
          </a:xfrm>
          <a:prstGeom prst="arc">
            <a:avLst>
              <a:gd name="adj1" fmla="val 15599934"/>
              <a:gd name="adj2" fmla="val 13470889"/>
            </a:avLst>
          </a:prstGeom>
          <a:noFill/>
          <a:ln w="3810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8"/>
          <p:cNvSpPr txBox="1"/>
          <p:nvPr/>
        </p:nvSpPr>
        <p:spPr>
          <a:xfrm rot="4942777">
            <a:off x="1282900" y="1693850"/>
            <a:ext cx="2120221" cy="2120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32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7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969971" y="1392241"/>
            <a:ext cx="2735163" cy="2735163"/>
          </a:xfrm>
          <a:prstGeom prst="arc">
            <a:avLst>
              <a:gd name="adj1" fmla="val 15116523"/>
              <a:gd name="adj2" fmla="val 13184233"/>
            </a:avLst>
          </a:prstGeom>
          <a:noFill/>
          <a:ln w="3810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"/>
          <p:cNvSpPr txBox="1"/>
          <p:nvPr/>
        </p:nvSpPr>
        <p:spPr>
          <a:xfrm rot="5400000">
            <a:off x="969950" y="1392225"/>
            <a:ext cx="2735163" cy="27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032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7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5834066" y="1217703"/>
            <a:ext cx="1304791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86%</a:t>
            </a:r>
            <a:endParaRPr dirty="0"/>
          </a:p>
        </p:txBody>
      </p:sp>
      <p:sp>
        <p:nvSpPr>
          <p:cNvPr id="259" name="Google Shape;259;p8"/>
          <p:cNvSpPr txBox="1"/>
          <p:nvPr/>
        </p:nvSpPr>
        <p:spPr>
          <a:xfrm>
            <a:off x="5731273" y="1694705"/>
            <a:ext cx="1580583" cy="29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b="0" i="0" u="none" strike="noStrike" cap="none">
                <a:solidFill>
                  <a:srgbClr val="A5A5A5"/>
                </a:solidFill>
                <a:latin typeface="Barlow"/>
                <a:ea typeface="Barlow"/>
                <a:cs typeface="Barlow"/>
                <a:sym typeface="Barlow"/>
              </a:rPr>
              <a:t>Learning Outcome</a:t>
            </a:r>
            <a:endParaRPr/>
          </a:p>
        </p:txBody>
      </p:sp>
      <p:sp>
        <p:nvSpPr>
          <p:cNvPr id="260" name="Google Shape;260;p8"/>
          <p:cNvSpPr txBox="1"/>
          <p:nvPr/>
        </p:nvSpPr>
        <p:spPr>
          <a:xfrm>
            <a:off x="5731273" y="1993902"/>
            <a:ext cx="133737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89.8</a:t>
            </a:r>
            <a:r>
              <a:rPr lang="en-US" sz="3000" b="1" i="0" u="none" strike="noStrike" cap="none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dirty="0"/>
          </a:p>
        </p:txBody>
      </p:sp>
      <p:sp>
        <p:nvSpPr>
          <p:cNvPr id="261" name="Google Shape;261;p8"/>
          <p:cNvSpPr txBox="1"/>
          <p:nvPr/>
        </p:nvSpPr>
        <p:spPr>
          <a:xfrm>
            <a:off x="5661068" y="2470903"/>
            <a:ext cx="1580583" cy="29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b="0" i="0" u="none" strike="noStrike" cap="none">
                <a:solidFill>
                  <a:srgbClr val="A5A5A5"/>
                </a:solidFill>
                <a:latin typeface="Barlow"/>
                <a:ea typeface="Barlow"/>
                <a:cs typeface="Barlow"/>
                <a:sym typeface="Barlow"/>
              </a:rPr>
              <a:t>Workshop Content</a:t>
            </a:r>
            <a:endParaRPr/>
          </a:p>
        </p:txBody>
      </p:sp>
      <p:sp>
        <p:nvSpPr>
          <p:cNvPr id="262" name="Google Shape;262;p8"/>
          <p:cNvSpPr txBox="1"/>
          <p:nvPr/>
        </p:nvSpPr>
        <p:spPr>
          <a:xfrm>
            <a:off x="5810650" y="2844955"/>
            <a:ext cx="138008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9</a:t>
            </a:r>
            <a:r>
              <a:rPr lang="en-US" sz="3000" b="1" dirty="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4.5</a:t>
            </a:r>
            <a:r>
              <a:rPr lang="en-US" sz="3000" b="1" i="0" u="none" strike="noStrike" cap="none" dirty="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dirty="0"/>
          </a:p>
        </p:txBody>
      </p:sp>
      <p:sp>
        <p:nvSpPr>
          <p:cNvPr id="263" name="Google Shape;263;p8"/>
          <p:cNvSpPr txBox="1"/>
          <p:nvPr/>
        </p:nvSpPr>
        <p:spPr>
          <a:xfrm>
            <a:off x="6025110" y="3335011"/>
            <a:ext cx="805668" cy="29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b="0" i="0" u="none" strike="noStrike" cap="none">
                <a:solidFill>
                  <a:srgbClr val="A5A5A5"/>
                </a:solidFill>
                <a:latin typeface="Barlow"/>
                <a:ea typeface="Barlow"/>
                <a:cs typeface="Barlow"/>
                <a:sym typeface="Barlow"/>
              </a:rPr>
              <a:t>Trainer </a:t>
            </a:r>
            <a:endParaRPr/>
          </a:p>
        </p:txBody>
      </p:sp>
      <p:sp>
        <p:nvSpPr>
          <p:cNvPr id="264" name="Google Shape;264;p8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8"/>
          <p:cNvSpPr txBox="1">
            <a:spLocks noGrp="1"/>
          </p:cNvSpPr>
          <p:nvPr>
            <p:ph type="ctrTitle"/>
          </p:nvPr>
        </p:nvSpPr>
        <p:spPr>
          <a:xfrm>
            <a:off x="540859" y="518235"/>
            <a:ext cx="7523983" cy="399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/>
              <a:t>FEEDBACK AND SATISFACTION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5661069" y="3945311"/>
            <a:ext cx="158058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90.1</a:t>
            </a:r>
            <a:r>
              <a:rPr lang="en-US" sz="3000" b="1" i="0" u="none" strike="noStrike" cap="none" dirty="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%</a:t>
            </a:r>
            <a:endParaRPr dirty="0"/>
          </a:p>
        </p:txBody>
      </p:sp>
      <p:sp>
        <p:nvSpPr>
          <p:cNvPr id="267" name="Google Shape;267;p8"/>
          <p:cNvSpPr txBox="1"/>
          <p:nvPr/>
        </p:nvSpPr>
        <p:spPr>
          <a:xfrm>
            <a:off x="5711985" y="4422313"/>
            <a:ext cx="1478751" cy="297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33" b="0" i="0" u="none" strike="noStrike" cap="none">
                <a:solidFill>
                  <a:srgbClr val="A5A5A5"/>
                </a:solidFill>
                <a:latin typeface="Barlow"/>
                <a:ea typeface="Barlow"/>
                <a:cs typeface="Barlow"/>
                <a:sym typeface="Barlow"/>
              </a:rPr>
              <a:t>Overall feedback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 b="15634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 txBox="1"/>
          <p:nvPr/>
        </p:nvSpPr>
        <p:spPr>
          <a:xfrm>
            <a:off x="-1" y="533399"/>
            <a:ext cx="3679800" cy="4076700"/>
          </a:xfrm>
          <a:prstGeom prst="rect">
            <a:avLst/>
          </a:prstGeom>
          <a:solidFill>
            <a:srgbClr val="126782"/>
          </a:solidFill>
          <a:ln>
            <a:noFill/>
          </a:ln>
        </p:spPr>
        <p:txBody>
          <a:bodyPr spcFirstLastPara="1" wrap="square" lIns="640075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"/>
          <p:cNvSpPr txBox="1"/>
          <p:nvPr/>
        </p:nvSpPr>
        <p:spPr>
          <a:xfrm>
            <a:off x="210926" y="1537337"/>
            <a:ext cx="3257945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PARTICIPANTS’ COMMENTS 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RECOMMEND-ATIONS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Communications Consulting by Slidesgo">
  <a:themeElements>
    <a:clrScheme name="Custom 17">
      <a:dk1>
        <a:srgbClr val="023047"/>
      </a:dk1>
      <a:lt1>
        <a:srgbClr val="FFFFFF"/>
      </a:lt1>
      <a:dk2>
        <a:srgbClr val="126782"/>
      </a:dk2>
      <a:lt2>
        <a:srgbClr val="126782"/>
      </a:lt2>
      <a:accent1>
        <a:srgbClr val="FFB703"/>
      </a:accent1>
      <a:accent2>
        <a:srgbClr val="126782"/>
      </a:accent2>
      <a:accent3>
        <a:srgbClr val="FFFFFF"/>
      </a:accent3>
      <a:accent4>
        <a:srgbClr val="023047"/>
      </a:accent4>
      <a:accent5>
        <a:srgbClr val="219EBC"/>
      </a:accent5>
      <a:accent6>
        <a:srgbClr val="98E4BD"/>
      </a:accent6>
      <a:hlink>
        <a:srgbClr val="023047"/>
      </a:hlink>
      <a:folHlink>
        <a:srgbClr val="219E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378</Words>
  <Application>Microsoft Office PowerPoint</Application>
  <PresentationFormat>On-screen Show (16:9)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 ExtraBold</vt:lpstr>
      <vt:lpstr>Candara</vt:lpstr>
      <vt:lpstr>Montserrat</vt:lpstr>
      <vt:lpstr>Barlow</vt:lpstr>
      <vt:lpstr>Noto Sans Symbols</vt:lpstr>
      <vt:lpstr>Arial</vt:lpstr>
      <vt:lpstr>Modern Communications Consulting by Slidesgo</vt:lpstr>
      <vt:lpstr>PowerPoint Presentation</vt:lpstr>
      <vt:lpstr>PowerPoint Presentation</vt:lpstr>
      <vt:lpstr>WORKSHOP DETAILS</vt:lpstr>
      <vt:lpstr>PowerPoint Presentation</vt:lpstr>
      <vt:lpstr>Learning Outcomes:</vt:lpstr>
      <vt:lpstr>Workshop Content: </vt:lpstr>
      <vt:lpstr>TRAINER: Mr. KAREEM ABDALLA</vt:lpstr>
      <vt:lpstr>FEEDBACK AND SATISFACTION</vt:lpstr>
      <vt:lpstr>PowerPoint Presentation</vt:lpstr>
      <vt:lpstr>PARTICIPANTS COMMENTS</vt:lpstr>
      <vt:lpstr>PARTICIPANTS COMMENTS</vt:lpstr>
      <vt:lpstr>PARTICIPANTS COMMENTS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Hossam</dc:creator>
  <cp:lastModifiedBy>Impact</cp:lastModifiedBy>
  <cp:revision>16</cp:revision>
  <dcterms:modified xsi:type="dcterms:W3CDTF">2024-07-21T13:36:46Z</dcterms:modified>
</cp:coreProperties>
</file>